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8"/>
  </p:notesMasterIdLst>
  <p:sldIdLst>
    <p:sldId id="256" r:id="rId3"/>
    <p:sldId id="318" r:id="rId4"/>
    <p:sldId id="320" r:id="rId5"/>
    <p:sldId id="322" r:id="rId6"/>
    <p:sldId id="307" r:id="rId7"/>
    <p:sldId id="323" r:id="rId8"/>
    <p:sldId id="331" r:id="rId9"/>
    <p:sldId id="330" r:id="rId10"/>
    <p:sldId id="329" r:id="rId11"/>
    <p:sldId id="311" r:id="rId12"/>
    <p:sldId id="309" r:id="rId13"/>
    <p:sldId id="324" r:id="rId14"/>
    <p:sldId id="316" r:id="rId15"/>
    <p:sldId id="335" r:id="rId16"/>
    <p:sldId id="308" r:id="rId17"/>
    <p:sldId id="332" r:id="rId18"/>
    <p:sldId id="328" r:id="rId19"/>
    <p:sldId id="310" r:id="rId20"/>
    <p:sldId id="333" r:id="rId21"/>
    <p:sldId id="260" r:id="rId22"/>
    <p:sldId id="261" r:id="rId23"/>
    <p:sldId id="317" r:id="rId24"/>
    <p:sldId id="305" r:id="rId25"/>
    <p:sldId id="306" r:id="rId26"/>
    <p:sldId id="334" r:id="rId27"/>
    <p:sldId id="315" r:id="rId28"/>
    <p:sldId id="319" r:id="rId29"/>
    <p:sldId id="282" r:id="rId30"/>
    <p:sldId id="337" r:id="rId31"/>
    <p:sldId id="336" r:id="rId32"/>
    <p:sldId id="338" r:id="rId33"/>
    <p:sldId id="314" r:id="rId34"/>
    <p:sldId id="259" r:id="rId35"/>
    <p:sldId id="302" r:id="rId36"/>
    <p:sldId id="299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nry Hurt" initials="HH" lastIdx="5" clrIdx="0">
    <p:extLst>
      <p:ext uri="{19B8F6BF-5375-455C-9EA6-DF929625EA0E}">
        <p15:presenceInfo xmlns:p15="http://schemas.microsoft.com/office/powerpoint/2012/main" userId="e3f5a01218ad109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48" autoAdjust="0"/>
    <p:restoredTop sz="94660"/>
  </p:normalViewPr>
  <p:slideViewPr>
    <p:cSldViewPr snapToGrid="0">
      <p:cViewPr varScale="1">
        <p:scale>
          <a:sx n="86" d="100"/>
          <a:sy n="86" d="100"/>
        </p:scale>
        <p:origin x="39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commentAuthors" Target="commentAuthor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-3754\Desktop\Calendar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'Project Timeline - chart'!$G$2</c:f>
              <c:strCache>
                <c:ptCount val="1"/>
                <c:pt idx="0">
                  <c:v>START DATE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cat>
            <c:strRef>
              <c:f>'Project Timeline - chart'!$C$3:$C$40</c:f>
              <c:strCache>
                <c:ptCount val="38"/>
                <c:pt idx="0">
                  <c:v>Growth Start</c:v>
                </c:pt>
                <c:pt idx="1">
                  <c:v>Sawdust Treatment</c:v>
                </c:pt>
                <c:pt idx="2">
                  <c:v>Agaricus Augustus</c:v>
                </c:pt>
                <c:pt idx="3">
                  <c:v>Spawn Run</c:v>
                </c:pt>
                <c:pt idx="4">
                  <c:v>Primordia Formation</c:v>
                </c:pt>
                <c:pt idx="5">
                  <c:v>Fruiting</c:v>
                </c:pt>
                <c:pt idx="6">
                  <c:v>Agaricus arvensis</c:v>
                </c:pt>
                <c:pt idx="7">
                  <c:v>Spawn Run</c:v>
                </c:pt>
                <c:pt idx="8">
                  <c:v>Primordia Formation</c:v>
                </c:pt>
                <c:pt idx="9">
                  <c:v>Fruiting</c:v>
                </c:pt>
                <c:pt idx="10">
                  <c:v>Hericium</c:v>
                </c:pt>
                <c:pt idx="11">
                  <c:v>Spawn Run</c:v>
                </c:pt>
                <c:pt idx="12">
                  <c:v>Primordia Formation</c:v>
                </c:pt>
                <c:pt idx="13">
                  <c:v>Fruiting</c:v>
                </c:pt>
                <c:pt idx="14">
                  <c:v>Pleurotus (ostreatus?)</c:v>
                </c:pt>
                <c:pt idx="15">
                  <c:v>Spawn Run</c:v>
                </c:pt>
                <c:pt idx="16">
                  <c:v>Primordia Formation</c:v>
                </c:pt>
                <c:pt idx="17">
                  <c:v>Fruiting</c:v>
                </c:pt>
                <c:pt idx="18">
                  <c:v>Coprinus comatus</c:v>
                </c:pt>
                <c:pt idx="19">
                  <c:v>Spawn Run</c:v>
                </c:pt>
                <c:pt idx="20">
                  <c:v>Primordia Formation</c:v>
                </c:pt>
                <c:pt idx="21">
                  <c:v>Fruiting</c:v>
                </c:pt>
                <c:pt idx="22">
                  <c:v>Pisolithus (microcarpus?)</c:v>
                </c:pt>
                <c:pt idx="23">
                  <c:v>Spawn Run</c:v>
                </c:pt>
                <c:pt idx="24">
                  <c:v>Primordia Formation</c:v>
                </c:pt>
                <c:pt idx="25">
                  <c:v>Fruiting</c:v>
                </c:pt>
                <c:pt idx="26">
                  <c:v>SRUG1 - Stropharia rugoso-annulata</c:v>
                </c:pt>
                <c:pt idx="27">
                  <c:v>Spawn Run</c:v>
                </c:pt>
                <c:pt idx="28">
                  <c:v>Primordia Formation</c:v>
                </c:pt>
                <c:pt idx="29">
                  <c:v>Fruiting</c:v>
                </c:pt>
                <c:pt idx="30">
                  <c:v>LEDO2 - Lentinula edodes - Cold Outdoor</c:v>
                </c:pt>
                <c:pt idx="31">
                  <c:v>Spawn Run</c:v>
                </c:pt>
                <c:pt idx="32">
                  <c:v>Primordia Formation</c:v>
                </c:pt>
                <c:pt idx="33">
                  <c:v>Fruiting</c:v>
                </c:pt>
                <c:pt idx="34">
                  <c:v>AAUR1 - Auricularia auricula - Wood Ear - Wild type, SC</c:v>
                </c:pt>
                <c:pt idx="35">
                  <c:v>Spawn Run</c:v>
                </c:pt>
                <c:pt idx="36">
                  <c:v>Primordia Formation</c:v>
                </c:pt>
                <c:pt idx="37">
                  <c:v>Fruiting</c:v>
                </c:pt>
              </c:strCache>
            </c:strRef>
          </c:cat>
          <c:val>
            <c:numRef>
              <c:f>'Project Timeline - chart'!$G$3:$G$40</c:f>
              <c:numCache>
                <c:formatCode>mm/dd</c:formatCode>
                <c:ptCount val="38"/>
                <c:pt idx="0">
                  <c:v>44691</c:v>
                </c:pt>
                <c:pt idx="1">
                  <c:v>44663</c:v>
                </c:pt>
                <c:pt idx="2" formatCode="m/d/yyyy">
                  <c:v>44691</c:v>
                </c:pt>
                <c:pt idx="3" formatCode="m/d/yyyy">
                  <c:v>44692</c:v>
                </c:pt>
                <c:pt idx="4" formatCode="m/d/yyyy">
                  <c:v>44711</c:v>
                </c:pt>
                <c:pt idx="5" formatCode="m/d/yyyy">
                  <c:v>44726</c:v>
                </c:pt>
                <c:pt idx="6" formatCode="m/d/yyyy">
                  <c:v>44691</c:v>
                </c:pt>
                <c:pt idx="7" formatCode="m/d/yyyy">
                  <c:v>44692</c:v>
                </c:pt>
                <c:pt idx="8" formatCode="m/d/yyyy">
                  <c:v>44711</c:v>
                </c:pt>
                <c:pt idx="9" formatCode="m/d/yyyy">
                  <c:v>44726</c:v>
                </c:pt>
                <c:pt idx="10" formatCode="m/d/yyyy">
                  <c:v>44691</c:v>
                </c:pt>
                <c:pt idx="11" formatCode="m/d/yyyy">
                  <c:v>44692</c:v>
                </c:pt>
                <c:pt idx="12" formatCode="m/d/yyyy">
                  <c:v>44704</c:v>
                </c:pt>
                <c:pt idx="13" formatCode="m/d/yyyy">
                  <c:v>44709</c:v>
                </c:pt>
                <c:pt idx="14" formatCode="m/d/yyyy">
                  <c:v>44691</c:v>
                </c:pt>
                <c:pt idx="15" formatCode="m/d/yyyy">
                  <c:v>44692</c:v>
                </c:pt>
                <c:pt idx="16" formatCode="m/d/yyyy">
                  <c:v>44708</c:v>
                </c:pt>
                <c:pt idx="17" formatCode="m/d/yyyy">
                  <c:v>44713</c:v>
                </c:pt>
                <c:pt idx="18" formatCode="m/d/yyyy">
                  <c:v>44691</c:v>
                </c:pt>
                <c:pt idx="19" formatCode="m/d/yyyy">
                  <c:v>44692</c:v>
                </c:pt>
                <c:pt idx="20" formatCode="m/d/yyyy">
                  <c:v>44706</c:v>
                </c:pt>
                <c:pt idx="21" formatCode="m/d/yyyy">
                  <c:v>44719</c:v>
                </c:pt>
                <c:pt idx="22" formatCode="m/d/yyyy">
                  <c:v>44691</c:v>
                </c:pt>
                <c:pt idx="23" formatCode="m/d/yyyy">
                  <c:v>44692</c:v>
                </c:pt>
                <c:pt idx="24" formatCode="m/d/yyyy">
                  <c:v>44711</c:v>
                </c:pt>
                <c:pt idx="25" formatCode="m/d/yyyy">
                  <c:v>44726</c:v>
                </c:pt>
                <c:pt idx="26" formatCode="m/d/yyyy">
                  <c:v>44691</c:v>
                </c:pt>
                <c:pt idx="27" formatCode="m/d/yyyy">
                  <c:v>44692</c:v>
                </c:pt>
                <c:pt idx="28" formatCode="m/d/yyyy">
                  <c:v>44727</c:v>
                </c:pt>
                <c:pt idx="29" formatCode="m/d/yyyy">
                  <c:v>44747</c:v>
                </c:pt>
                <c:pt idx="30" formatCode="m/d/yyyy">
                  <c:v>44691</c:v>
                </c:pt>
                <c:pt idx="31" formatCode="m/d/yyyy">
                  <c:v>44692</c:v>
                </c:pt>
                <c:pt idx="32" formatCode="m/d/yyyy">
                  <c:v>44703</c:v>
                </c:pt>
                <c:pt idx="33" formatCode="m/d/yyyy">
                  <c:v>44710</c:v>
                </c:pt>
                <c:pt idx="34" formatCode="m/d/yyyy">
                  <c:v>44691</c:v>
                </c:pt>
                <c:pt idx="35" formatCode="m/d/yyyy">
                  <c:v>44692</c:v>
                </c:pt>
                <c:pt idx="36" formatCode="m/d/yyyy">
                  <c:v>44723</c:v>
                </c:pt>
                <c:pt idx="37" formatCode="m/d/yyyy">
                  <c:v>44733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C9C-42B7-8169-E26650AD821D}"/>
            </c:ext>
          </c:extLst>
        </c:ser>
        <c:ser>
          <c:idx val="1"/>
          <c:order val="1"/>
          <c:tx>
            <c:strRef>
              <c:f>'Project Timeline - chart'!$I$2</c:f>
              <c:strCache>
                <c:ptCount val="1"/>
                <c:pt idx="0">
                  <c:v>DURATION in days</c:v>
                </c:pt>
              </c:strCache>
            </c:strRef>
          </c:tx>
          <c:spPr>
            <a:gradFill rotWithShape="1">
              <a:gsLst>
                <a:gs pos="0">
                  <a:schemeClr val="dk1">
                    <a:tint val="55000"/>
                    <a:satMod val="103000"/>
                    <a:lumMod val="102000"/>
                    <a:tint val="94000"/>
                  </a:schemeClr>
                </a:gs>
                <a:gs pos="50000">
                  <a:schemeClr val="dk1">
                    <a:tint val="55000"/>
                    <a:satMod val="110000"/>
                    <a:lumMod val="100000"/>
                    <a:shade val="100000"/>
                  </a:schemeClr>
                </a:gs>
                <a:gs pos="100000">
                  <a:schemeClr val="dk1">
                    <a:tint val="55000"/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B0F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FC9C-42B7-8169-E26650AD821D}"/>
              </c:ext>
            </c:extLst>
          </c:dPt>
          <c:dPt>
            <c:idx val="1"/>
            <c:invertIfNegative val="0"/>
            <c:bubble3D val="0"/>
            <c:spPr>
              <a:solidFill>
                <a:srgbClr val="00B0F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FC9C-42B7-8169-E26650AD821D}"/>
              </c:ext>
            </c:extLst>
          </c:dPt>
          <c:dPt>
            <c:idx val="2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FC9C-42B7-8169-E26650AD821D}"/>
              </c:ext>
            </c:extLst>
          </c:dPt>
          <c:dPt>
            <c:idx val="3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FC9C-42B7-8169-E26650AD821D}"/>
              </c:ext>
            </c:extLst>
          </c:dPt>
          <c:dPt>
            <c:idx val="4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FC9C-42B7-8169-E26650AD821D}"/>
              </c:ext>
            </c:extLst>
          </c:dPt>
          <c:dPt>
            <c:idx val="5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FC9C-42B7-8169-E26650AD821D}"/>
              </c:ext>
            </c:extLst>
          </c:dPt>
          <c:dPt>
            <c:idx val="6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E-FC9C-42B7-8169-E26650AD821D}"/>
              </c:ext>
            </c:extLst>
          </c:dPt>
          <c:dPt>
            <c:idx val="7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FC9C-42B7-8169-E26650AD821D}"/>
              </c:ext>
            </c:extLst>
          </c:dPt>
          <c:dPt>
            <c:idx val="8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2-FC9C-42B7-8169-E26650AD821D}"/>
              </c:ext>
            </c:extLst>
          </c:dPt>
          <c:dPt>
            <c:idx val="9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4-FC9C-42B7-8169-E26650AD821D}"/>
              </c:ext>
            </c:extLst>
          </c:dPt>
          <c:dPt>
            <c:idx val="10"/>
            <c:invertIfNegative val="0"/>
            <c:bubble3D val="0"/>
            <c:spPr>
              <a:solidFill>
                <a:srgbClr val="FFFF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6-FC9C-42B7-8169-E26650AD821D}"/>
              </c:ext>
            </c:extLst>
          </c:dPt>
          <c:dPt>
            <c:idx val="11"/>
            <c:invertIfNegative val="0"/>
            <c:bubble3D val="0"/>
            <c:spPr>
              <a:solidFill>
                <a:srgbClr val="FFFF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8-FC9C-42B7-8169-E26650AD821D}"/>
              </c:ext>
            </c:extLst>
          </c:dPt>
          <c:dPt>
            <c:idx val="12"/>
            <c:invertIfNegative val="0"/>
            <c:bubble3D val="0"/>
            <c:spPr>
              <a:solidFill>
                <a:srgbClr val="FFFF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A-FC9C-42B7-8169-E26650AD821D}"/>
              </c:ext>
            </c:extLst>
          </c:dPt>
          <c:dPt>
            <c:idx val="13"/>
            <c:invertIfNegative val="0"/>
            <c:bubble3D val="0"/>
            <c:spPr>
              <a:solidFill>
                <a:srgbClr val="FFFF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C-FC9C-42B7-8169-E26650AD821D}"/>
              </c:ext>
            </c:extLst>
          </c:dPt>
          <c:dPt>
            <c:idx val="14"/>
            <c:invertIfNegative val="0"/>
            <c:bubble3D val="0"/>
            <c:spPr>
              <a:solidFill>
                <a:srgbClr val="92D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E-FC9C-42B7-8169-E26650AD821D}"/>
              </c:ext>
            </c:extLst>
          </c:dPt>
          <c:dPt>
            <c:idx val="15"/>
            <c:invertIfNegative val="0"/>
            <c:bubble3D val="0"/>
            <c:spPr>
              <a:solidFill>
                <a:srgbClr val="92D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0-FC9C-42B7-8169-E26650AD821D}"/>
              </c:ext>
            </c:extLst>
          </c:dPt>
          <c:dPt>
            <c:idx val="16"/>
            <c:invertIfNegative val="0"/>
            <c:bubble3D val="0"/>
            <c:spPr>
              <a:solidFill>
                <a:srgbClr val="92D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2-FC9C-42B7-8169-E26650AD821D}"/>
              </c:ext>
            </c:extLst>
          </c:dPt>
          <c:dPt>
            <c:idx val="17"/>
            <c:invertIfNegative val="0"/>
            <c:bubble3D val="0"/>
            <c:spPr>
              <a:solidFill>
                <a:srgbClr val="92D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4-FC9C-42B7-8169-E26650AD821D}"/>
              </c:ext>
            </c:extLst>
          </c:dPt>
          <c:dPt>
            <c:idx val="18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6-FC9C-42B7-8169-E26650AD821D}"/>
              </c:ext>
            </c:extLst>
          </c:dPt>
          <c:dPt>
            <c:idx val="19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8-FC9C-42B7-8169-E26650AD821D}"/>
              </c:ext>
            </c:extLst>
          </c:dPt>
          <c:dPt>
            <c:idx val="20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A-FC9C-42B7-8169-E26650AD821D}"/>
              </c:ext>
            </c:extLst>
          </c:dPt>
          <c:dPt>
            <c:idx val="21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C-FC9C-42B7-8169-E26650AD821D}"/>
              </c:ext>
            </c:extLst>
          </c:dPt>
          <c:dPt>
            <c:idx val="22"/>
            <c:invertIfNegative val="0"/>
            <c:bubble3D val="0"/>
            <c:spPr>
              <a:solidFill>
                <a:srgbClr val="00B0F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E-FC9C-42B7-8169-E26650AD821D}"/>
              </c:ext>
            </c:extLst>
          </c:dPt>
          <c:dPt>
            <c:idx val="23"/>
            <c:invertIfNegative val="0"/>
            <c:bubble3D val="0"/>
            <c:spPr>
              <a:solidFill>
                <a:srgbClr val="00B0F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0-FC9C-42B7-8169-E26650AD821D}"/>
              </c:ext>
            </c:extLst>
          </c:dPt>
          <c:dPt>
            <c:idx val="24"/>
            <c:invertIfNegative val="0"/>
            <c:bubble3D val="0"/>
            <c:spPr>
              <a:solidFill>
                <a:srgbClr val="00B0F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2-FC9C-42B7-8169-E26650AD821D}"/>
              </c:ext>
            </c:extLst>
          </c:dPt>
          <c:dPt>
            <c:idx val="25"/>
            <c:invertIfNegative val="0"/>
            <c:bubble3D val="0"/>
            <c:spPr>
              <a:solidFill>
                <a:srgbClr val="00B0F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4-FC9C-42B7-8169-E26650AD821D}"/>
              </c:ext>
            </c:extLst>
          </c:dPt>
          <c:dPt>
            <c:idx val="26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6-FC9C-42B7-8169-E26650AD821D}"/>
              </c:ext>
            </c:extLst>
          </c:dPt>
          <c:dPt>
            <c:idx val="27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8-FC9C-42B7-8169-E26650AD821D}"/>
              </c:ext>
            </c:extLst>
          </c:dPt>
          <c:dPt>
            <c:idx val="28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A-FC9C-42B7-8169-E26650AD821D}"/>
              </c:ext>
            </c:extLst>
          </c:dPt>
          <c:dPt>
            <c:idx val="29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C-FC9C-42B7-8169-E26650AD821D}"/>
              </c:ext>
            </c:extLst>
          </c:dPt>
          <c:dPt>
            <c:idx val="30"/>
            <c:invertIfNegative val="0"/>
            <c:bubble3D val="0"/>
            <c:spPr>
              <a:solidFill>
                <a:srgbClr val="00206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E-FC9C-42B7-8169-E26650AD821D}"/>
              </c:ext>
            </c:extLst>
          </c:dPt>
          <c:dPt>
            <c:idx val="31"/>
            <c:invertIfNegative val="0"/>
            <c:bubble3D val="0"/>
            <c:spPr>
              <a:solidFill>
                <a:srgbClr val="00206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0-FC9C-42B7-8169-E26650AD821D}"/>
              </c:ext>
            </c:extLst>
          </c:dPt>
          <c:dPt>
            <c:idx val="32"/>
            <c:invertIfNegative val="0"/>
            <c:bubble3D val="0"/>
            <c:spPr>
              <a:solidFill>
                <a:srgbClr val="00206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2-FC9C-42B7-8169-E26650AD821D}"/>
              </c:ext>
            </c:extLst>
          </c:dPt>
          <c:dPt>
            <c:idx val="33"/>
            <c:invertIfNegative val="0"/>
            <c:bubble3D val="0"/>
            <c:spPr>
              <a:solidFill>
                <a:srgbClr val="00206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4-FC9C-42B7-8169-E26650AD821D}"/>
              </c:ext>
            </c:extLst>
          </c:dPt>
          <c:dPt>
            <c:idx val="34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6-FC9C-42B7-8169-E26650AD821D}"/>
              </c:ext>
            </c:extLst>
          </c:dPt>
          <c:dPt>
            <c:idx val="35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8-FC9C-42B7-8169-E26650AD821D}"/>
              </c:ext>
            </c:extLst>
          </c:dPt>
          <c:dPt>
            <c:idx val="36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A-FC9C-42B7-8169-E26650AD821D}"/>
              </c:ext>
            </c:extLst>
          </c:dPt>
          <c:dPt>
            <c:idx val="37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C-FC9C-42B7-8169-E26650AD821D}"/>
              </c:ext>
            </c:extLst>
          </c:dPt>
          <c:dLbls>
            <c:dLbl>
              <c:idx val="1"/>
              <c:layout>
                <c:manualLayout>
                  <c:x val="-3.7694050157424622E-2"/>
                  <c:y val="-7.6308721973819285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C9C-42B7-8169-E26650AD821D}"/>
                </c:ext>
              </c:extLst>
            </c:dLbl>
            <c:dLbl>
              <c:idx val="2"/>
              <c:layout>
                <c:manualLayout>
                  <c:x val="0.25235509372547132"/>
                  <c:y val="-8.3377617015395877E-3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C9C-42B7-8169-E26650AD821D}"/>
                </c:ext>
              </c:extLst>
            </c:dLbl>
            <c:dLbl>
              <c:idx val="6"/>
              <c:layout>
                <c:manualLayout>
                  <c:x val="0.23339221022610396"/>
                  <c:y val="2.846515125353243E-3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FC9C-42B7-8169-E26650AD821D}"/>
                </c:ext>
              </c:extLst>
            </c:dLbl>
            <c:dLbl>
              <c:idx val="10"/>
              <c:layout>
                <c:manualLayout>
                  <c:x val="0.30244807462909373"/>
                  <c:y val="-1.1117319010374778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6-FC9C-42B7-8169-E26650AD821D}"/>
                </c:ext>
              </c:extLst>
            </c:dLbl>
            <c:dLbl>
              <c:idx val="14"/>
              <c:layout>
                <c:manualLayout>
                  <c:x val="0.20993771196013131"/>
                  <c:y val="-8.3377617015395877E-3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E-FC9C-42B7-8169-E26650AD821D}"/>
                </c:ext>
              </c:extLst>
            </c:dLbl>
            <c:dLbl>
              <c:idx val="18"/>
              <c:layout>
                <c:manualLayout>
                  <c:x val="0.20852998829690148"/>
                  <c:y val="-1.3896648762968472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6-FC9C-42B7-8169-E26650AD821D}"/>
                </c:ext>
              </c:extLst>
            </c:dLbl>
            <c:dLbl>
              <c:idx val="22"/>
              <c:layout>
                <c:manualLayout>
                  <c:x val="0.2483257875902033"/>
                  <c:y val="-8.3379892577810834E-3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E-FC9C-42B7-8169-E26650AD821D}"/>
                </c:ext>
              </c:extLst>
            </c:dLbl>
            <c:dLbl>
              <c:idx val="26"/>
              <c:layout>
                <c:manualLayout>
                  <c:x val="0.26424410730752401"/>
                  <c:y val="-2.7793297525936945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6-FC9C-42B7-8169-E26650AD821D}"/>
                </c:ext>
              </c:extLst>
            </c:dLbl>
            <c:dLbl>
              <c:idx val="30"/>
              <c:layout>
                <c:manualLayout>
                  <c:x val="0.28812158688350509"/>
                  <c:y val="-1.9455308268155863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3E-FC9C-42B7-8169-E26650AD821D}"/>
                </c:ext>
              </c:extLst>
            </c:dLbl>
            <c:dLbl>
              <c:idx val="34"/>
              <c:layout>
                <c:manualLayout>
                  <c:x val="0.33110105012027108"/>
                  <c:y val="-2.7793297525936844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46-FC9C-42B7-8169-E26650AD821D}"/>
                </c:ext>
              </c:extLst>
            </c:dLbl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65000"/>
                    <a:lumOff val="35000"/>
                  </a:sysClr>
                </a:solidFill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cat>
            <c:strRef>
              <c:f>'Project Timeline - chart'!$C$3:$C$40</c:f>
              <c:strCache>
                <c:ptCount val="38"/>
                <c:pt idx="0">
                  <c:v>Growth Start</c:v>
                </c:pt>
                <c:pt idx="1">
                  <c:v>Sawdust Treatment</c:v>
                </c:pt>
                <c:pt idx="2">
                  <c:v>Agaricus Augustus</c:v>
                </c:pt>
                <c:pt idx="3">
                  <c:v>Spawn Run</c:v>
                </c:pt>
                <c:pt idx="4">
                  <c:v>Primordia Formation</c:v>
                </c:pt>
                <c:pt idx="5">
                  <c:v>Fruiting</c:v>
                </c:pt>
                <c:pt idx="6">
                  <c:v>Agaricus arvensis</c:v>
                </c:pt>
                <c:pt idx="7">
                  <c:v>Spawn Run</c:v>
                </c:pt>
                <c:pt idx="8">
                  <c:v>Primordia Formation</c:v>
                </c:pt>
                <c:pt idx="9">
                  <c:v>Fruiting</c:v>
                </c:pt>
                <c:pt idx="10">
                  <c:v>Hericium</c:v>
                </c:pt>
                <c:pt idx="11">
                  <c:v>Spawn Run</c:v>
                </c:pt>
                <c:pt idx="12">
                  <c:v>Primordia Formation</c:v>
                </c:pt>
                <c:pt idx="13">
                  <c:v>Fruiting</c:v>
                </c:pt>
                <c:pt idx="14">
                  <c:v>Pleurotus (ostreatus?)</c:v>
                </c:pt>
                <c:pt idx="15">
                  <c:v>Spawn Run</c:v>
                </c:pt>
                <c:pt idx="16">
                  <c:v>Primordia Formation</c:v>
                </c:pt>
                <c:pt idx="17">
                  <c:v>Fruiting</c:v>
                </c:pt>
                <c:pt idx="18">
                  <c:v>Coprinus comatus</c:v>
                </c:pt>
                <c:pt idx="19">
                  <c:v>Spawn Run</c:v>
                </c:pt>
                <c:pt idx="20">
                  <c:v>Primordia Formation</c:v>
                </c:pt>
                <c:pt idx="21">
                  <c:v>Fruiting</c:v>
                </c:pt>
                <c:pt idx="22">
                  <c:v>Pisolithus (microcarpus?)</c:v>
                </c:pt>
                <c:pt idx="23">
                  <c:v>Spawn Run</c:v>
                </c:pt>
                <c:pt idx="24">
                  <c:v>Primordia Formation</c:v>
                </c:pt>
                <c:pt idx="25">
                  <c:v>Fruiting</c:v>
                </c:pt>
                <c:pt idx="26">
                  <c:v>SRUG1 - Stropharia rugoso-annulata</c:v>
                </c:pt>
                <c:pt idx="27">
                  <c:v>Spawn Run</c:v>
                </c:pt>
                <c:pt idx="28">
                  <c:v>Primordia Formation</c:v>
                </c:pt>
                <c:pt idx="29">
                  <c:v>Fruiting</c:v>
                </c:pt>
                <c:pt idx="30">
                  <c:v>LEDO2 - Lentinula edodes - Cold Outdoor</c:v>
                </c:pt>
                <c:pt idx="31">
                  <c:v>Spawn Run</c:v>
                </c:pt>
                <c:pt idx="32">
                  <c:v>Primordia Formation</c:v>
                </c:pt>
                <c:pt idx="33">
                  <c:v>Fruiting</c:v>
                </c:pt>
                <c:pt idx="34">
                  <c:v>AAUR1 - Auricularia auricula - Wood Ear - Wild type, SC</c:v>
                </c:pt>
                <c:pt idx="35">
                  <c:v>Spawn Run</c:v>
                </c:pt>
                <c:pt idx="36">
                  <c:v>Primordia Formation</c:v>
                </c:pt>
                <c:pt idx="37">
                  <c:v>Fruiting</c:v>
                </c:pt>
              </c:strCache>
            </c:strRef>
          </c:cat>
          <c:val>
            <c:numRef>
              <c:f>'Project Timeline - chart'!$I$3:$I$40</c:f>
              <c:numCache>
                <c:formatCode>0</c:formatCode>
                <c:ptCount val="38"/>
                <c:pt idx="1">
                  <c:v>28</c:v>
                </c:pt>
                <c:pt idx="2">
                  <c:v>42</c:v>
                </c:pt>
                <c:pt idx="3">
                  <c:v>19</c:v>
                </c:pt>
                <c:pt idx="4">
                  <c:v>15</c:v>
                </c:pt>
                <c:pt idx="5">
                  <c:v>7</c:v>
                </c:pt>
                <c:pt idx="6">
                  <c:v>42</c:v>
                </c:pt>
                <c:pt idx="7">
                  <c:v>19</c:v>
                </c:pt>
                <c:pt idx="8">
                  <c:v>15</c:v>
                </c:pt>
                <c:pt idx="9">
                  <c:v>7</c:v>
                </c:pt>
                <c:pt idx="10">
                  <c:v>23</c:v>
                </c:pt>
                <c:pt idx="11">
                  <c:v>12</c:v>
                </c:pt>
                <c:pt idx="12">
                  <c:v>5</c:v>
                </c:pt>
                <c:pt idx="13">
                  <c:v>5</c:v>
                </c:pt>
                <c:pt idx="14">
                  <c:v>29</c:v>
                </c:pt>
                <c:pt idx="15">
                  <c:v>16</c:v>
                </c:pt>
                <c:pt idx="16">
                  <c:v>5</c:v>
                </c:pt>
                <c:pt idx="17">
                  <c:v>7</c:v>
                </c:pt>
                <c:pt idx="18">
                  <c:v>35</c:v>
                </c:pt>
                <c:pt idx="19">
                  <c:v>14</c:v>
                </c:pt>
                <c:pt idx="20">
                  <c:v>14</c:v>
                </c:pt>
                <c:pt idx="21">
                  <c:v>7</c:v>
                </c:pt>
                <c:pt idx="22">
                  <c:v>42</c:v>
                </c:pt>
                <c:pt idx="23">
                  <c:v>19</c:v>
                </c:pt>
                <c:pt idx="24">
                  <c:v>15</c:v>
                </c:pt>
                <c:pt idx="25">
                  <c:v>7</c:v>
                </c:pt>
                <c:pt idx="26">
                  <c:v>70</c:v>
                </c:pt>
                <c:pt idx="27">
                  <c:v>35</c:v>
                </c:pt>
                <c:pt idx="28">
                  <c:v>20</c:v>
                </c:pt>
                <c:pt idx="29">
                  <c:v>14</c:v>
                </c:pt>
                <c:pt idx="30">
                  <c:v>26</c:v>
                </c:pt>
                <c:pt idx="31">
                  <c:v>11</c:v>
                </c:pt>
                <c:pt idx="32">
                  <c:v>7</c:v>
                </c:pt>
                <c:pt idx="33">
                  <c:v>7</c:v>
                </c:pt>
                <c:pt idx="34">
                  <c:v>49</c:v>
                </c:pt>
                <c:pt idx="35">
                  <c:v>31</c:v>
                </c:pt>
                <c:pt idx="36">
                  <c:v>10</c:v>
                </c:pt>
                <c:pt idx="37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4D-FC9C-42B7-8169-E26650AD82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70341376"/>
        <c:axId val="70342912"/>
      </c:barChart>
      <c:catAx>
        <c:axId val="70341376"/>
        <c:scaling>
          <c:orientation val="maxMin"/>
        </c:scaling>
        <c:delete val="1"/>
        <c:axPos val="r"/>
        <c:numFmt formatCode="General" sourceLinked="0"/>
        <c:majorTickMark val="out"/>
        <c:minorTickMark val="none"/>
        <c:tickLblPos val="nextTo"/>
        <c:crossAx val="70342912"/>
        <c:crosses val="max"/>
        <c:auto val="1"/>
        <c:lblAlgn val="ctr"/>
        <c:lblOffset val="100"/>
        <c:noMultiLvlLbl val="0"/>
      </c:catAx>
      <c:valAx>
        <c:axId val="70342912"/>
        <c:scaling>
          <c:orientation val="minMax"/>
          <c:min val="44660"/>
        </c:scaling>
        <c:delete val="0"/>
        <c:axPos val="t"/>
        <c:majorGridlines>
          <c:spPr>
            <a:ln w="6350" cap="flat" cmpd="sng" algn="ctr">
              <a:solidFill>
                <a:schemeClr val="tx1">
                  <a:tint val="75000"/>
                </a:schemeClr>
              </a:solidFill>
              <a:prstDash val="solid"/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/>
                  <a:t>Date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mm/dd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pPr>
            <a:endParaRPr lang="en-US"/>
          </a:p>
        </c:txPr>
        <c:crossAx val="70341376"/>
        <c:crosses val="autoZero"/>
        <c:crossBetween val="between"/>
        <c:majorUnit val="5"/>
        <c:min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acrossLinear" id="1">
  <a:schemeClr val="dk1">
    <a:tint val="88000"/>
  </a:schemeClr>
  <a:schemeClr val="dk1">
    <a:tint val="55000"/>
  </a:schemeClr>
  <a:schemeClr val="dk1">
    <a:tint val="78000"/>
  </a:schemeClr>
  <a:schemeClr val="dk1">
    <a:tint val="92000"/>
  </a:schemeClr>
  <a:schemeClr val="dk1">
    <a:tint val="70000"/>
  </a:schemeClr>
  <a:schemeClr val="dk1">
    <a:tint val="30000"/>
  </a:schemeClr>
</cs:colorStyle>
</file>

<file path=ppt/charts/style1.xml><?xml version="1.0" encoding="utf-8"?>
<cs:chartStyle xmlns:cs="http://schemas.microsoft.com/office/drawing/2012/chartStyle" xmlns:a="http://schemas.openxmlformats.org/drawingml/2006/main" id="118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3">
      <cs:styleClr val="auto"/>
    </cs:fillRef>
    <cs:effectRef idx="2">
      <a:schemeClr val="dk1"/>
    </cs:effectRef>
    <cs:fontRef idx="minor">
      <a:schemeClr val="tx1"/>
    </cs:fontRef>
  </cs:dataPoint>
  <cs:dataPoint3D>
    <cs:lnRef idx="0"/>
    <cs:fillRef idx="3">
      <cs:styleClr val="auto"/>
    </cs:fillRef>
    <cs:effectRef idx="2">
      <a:schemeClr val="dk1"/>
    </cs:effectRef>
    <cs:fontRef idx="minor">
      <a:schemeClr val="tx1"/>
    </cs:fontRef>
  </cs:dataPoint3D>
  <cs:dataPointLine>
    <cs:lnRef idx="1">
      <cs:styleClr val="auto"/>
    </cs:lnRef>
    <cs:lineWidthScale>5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3">
      <cs:styleClr val="auto"/>
    </cs:fillRef>
    <cs:effectRef idx="2">
      <a:schemeClr val="dk1"/>
    </cs:effectRef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0"/>
    <cs:fillRef idx="3">
      <a:schemeClr val="dk1">
        <a:tint val="95000"/>
      </a:schemeClr>
    </cs:fillRef>
    <cs:effectRef idx="2">
      <a:schemeClr val="dk1"/>
    </cs:effectRef>
    <cs:fontRef idx="minor">
      <a:schemeClr val="tx1"/>
    </cs:fontRef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0"/>
    <cs:fillRef idx="3">
      <a:schemeClr val="dk1">
        <a:tint val="5000"/>
      </a:schemeClr>
    </cs:fillRef>
    <cs:effectRef idx="2">
      <a:schemeClr val="dk1"/>
    </cs:effectRef>
    <cs:fontRef idx="minor">
      <a:schemeClr val="tx1"/>
    </cs:fontRef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4-12T12:32:35.938" idx="2">
    <p:pos x="10" y="10"/>
    <p:text>Merge this with next background slide.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4-12T16:00:13.250" idx="5">
    <p:pos x="4827" y="2450"/>
    <p:text>should I include this?</p:text>
    <p:extLst>
      <p:ext uri="{C676402C-5697-4E1C-873F-D02D1690AC5C}">
        <p15:threadingInfo xmlns:p15="http://schemas.microsoft.com/office/powerpoint/2012/main" timeZoneBias="420"/>
      </p:ext>
    </p:extLst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JPG>
</file>

<file path=ppt/media/image2.jpeg>
</file>

<file path=ppt/media/image3.jpeg>
</file>

<file path=ppt/media/image4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826B48-AD25-491E-B05C-F0F020C324E8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E9DC81-E6C5-4D7F-B1E8-61742F112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475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CEBF-F769-403D-AE92-221E1DC043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A567B-8F20-4960-98D3-1200C647DA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C34D25-4083-49C0-B9FE-786ACEB4B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FCDEBCE6-9059-47E6-BB9E-9DFBB9FAF44D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AC196-6387-4D94-9CB9-19C7F0695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D41CB-3220-4905-A6E2-9405D1420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CEDA906C-FC55-4C32-94FC-B483E9C662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191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A50EE-34A4-4C43-8CDB-6BC013841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5F8B5F-6F1C-4641-B013-98FBD9AE1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A4179C-C265-42F8-AAAE-D0D3BF159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EEF87545-A7AE-409C-A48A-BEED21C45280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0DCCA-52BD-4711-8DE7-40296A968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27440-A365-41E1-873C-08DFC3E30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CEDA906C-FC55-4C32-94FC-B483E9C662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366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A41826-0EC2-443B-9681-0DD29CFBCA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ADD906-D67D-4A8C-AA36-D2E574C2FF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>
                <a:latin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7398DA-23D4-4003-8EBE-94DFDF35F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84A219F1-2EF3-4579-BE70-D56C96A1A682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5E45DC-4273-4882-AE4C-69D2B7F37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1DD79-E2D6-4F5E-A85C-FF08CE1EA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CEDA906C-FC55-4C32-94FC-B483E9C662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2384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10A0D-8151-4544-AD83-5F3A3E405F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14D82D-A0A8-4E1A-BB54-666D7C49D4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1ACD68-EABA-45B1-8D01-CA2AAC4B1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5DEA206C-3C7B-4D7B-900E-F17DECF0110B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17D80-5465-403D-8F53-EC0CDF667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C2C3B1-28EC-4388-BA0A-C9C3D790A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308AE554-7814-453C-82E9-28CC9126CB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1653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D9FCD-DA3B-4DD8-AEC9-FFEF22607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9AE13-86D9-47BD-903B-31A127AC7B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86EE5-AE2E-48F9-BEA9-47B502A30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86FC81FD-55CF-460F-94DC-E9E2D89034D3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61DE69-59D8-4C19-A3AC-4E6017F37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20B52-204C-4890-A44D-ED8471DB8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308AE554-7814-453C-82E9-28CC9126CB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285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C0691-06F6-41E7-AA63-394EFDD0D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F41FEF-B33D-42B1-8B66-C2C7C8123B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AF6405-FF01-4C59-85E7-DD3EE815C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07627924-1AF3-47F6-8FF9-CBC72AFA85A1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9D1FB-C28B-4A49-AC4B-C7F505C55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0FFF2-0AD9-4DD0-93F5-DB49B0A04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308AE554-7814-453C-82E9-28CC9126CB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7626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8C2FB-9D37-4CCF-B9E3-AE891178A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3A882C-FFEC-49C4-B8EE-1F590E6663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F92711-6782-45F8-8DC5-90104DF66C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0A996-76B7-4157-ACE7-C868A8DCF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BBAAF0B8-E44A-490B-853E-AF4767553B4C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833F0D-3210-4E93-8C05-089AC869E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90069B-C680-4652-9A84-AC4E86891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308AE554-7814-453C-82E9-28CC9126CB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0149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662C7-10EF-4A45-B99D-21501CCD3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F61CDE-DF98-41E2-8E43-620856A242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Times New Roman" panose="02020603050405020304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3BFAE3-A0B7-40FE-8053-D2B6D3BC03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E30986-BDEF-44F7-A3D0-01C2F4ABFD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Times New Roman" panose="02020603050405020304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55D460-D470-4FAA-99D6-4508652BC4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BAB389-21A5-4688-9F0E-97583622D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187EC5F4-422C-4819-A859-F722C17F8CDA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ED3E23-C78B-4F55-B0CC-A2C5C1E0A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19D527-88ED-41EA-90CC-B81C5B134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308AE554-7814-453C-82E9-28CC9126CB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0825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54E19-87BB-4778-B38D-64CE893A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B761EA-E9DF-46D8-8A15-6779AFAFC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0109FF07-D135-40B0-BD70-BBCE3884BC6C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737DE7-9FB8-42CD-82B5-A214ED640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DB9567-7E36-4E45-B78F-9F07BBF35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308AE554-7814-453C-82E9-28CC9126CB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2159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0117ED-AF31-4134-B692-32B99580D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1939064B-3BDF-47B0-B17E-BD8E781202A3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436FC0-31FE-4EF2-A07F-5C905EC5A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575682-3896-41F5-AA08-8967781B6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308AE554-7814-453C-82E9-28CC9126CB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6229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6495C-35C0-4F64-B43D-4E2ADCFE0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29BBE-2348-43D3-B731-E9E8DF25D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latin typeface="Times New Roman" panose="02020603050405020304" pitchFamily="18" charset="0"/>
              </a:defRPr>
            </a:lvl1pPr>
            <a:lvl2pPr>
              <a:defRPr sz="2800">
                <a:latin typeface="Times New Roman" panose="02020603050405020304" pitchFamily="18" charset="0"/>
              </a:defRPr>
            </a:lvl2pPr>
            <a:lvl3pPr>
              <a:defRPr sz="2400">
                <a:latin typeface="Times New Roman" panose="02020603050405020304" pitchFamily="18" charset="0"/>
              </a:defRPr>
            </a:lvl3pPr>
            <a:lvl4pPr>
              <a:defRPr sz="2000">
                <a:latin typeface="Times New Roman" panose="02020603050405020304" pitchFamily="18" charset="0"/>
              </a:defRPr>
            </a:lvl4pPr>
            <a:lvl5pPr>
              <a:defRPr sz="2000">
                <a:latin typeface="Times New Roman" panose="02020603050405020304" pitchFamily="18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1D0E1E-0FBA-48B1-8C8D-314698358D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Times New Roman" panose="02020603050405020304" pitchFamily="18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79E122-E3FF-4494-AEB9-C40FACA12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5E2E7E1C-9A65-46D9-9429-6236910ADFCA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96D001-FE8B-4FB9-8EB6-CC1C872CE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D82E27-D568-4194-BBA1-517A12FC6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308AE554-7814-453C-82E9-28CC9126CB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480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D3F75-806C-4341-8DDA-E5B1F5C1E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629DD-309C-4E2C-B854-E643F715B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B1E224-A99C-47E9-BBFD-E2F818F8F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76916E49-AD4C-41B4-88B9-9AB267C7C8D3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3075C-CE0F-42AF-993B-520E54F75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1B046-2BE7-4355-955D-BB75490CF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CEDA906C-FC55-4C32-94FC-B483E9C662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8631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C9284-CD10-41D8-B044-8F527D019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F0AAC5-EF10-4AFB-87CB-95CCB0906E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latin typeface="Times New Roman" panose="02020603050405020304" pitchFamily="18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9E293B-1C89-4686-A73D-6EB61193DD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Times New Roman" panose="02020603050405020304" pitchFamily="18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F3F6AE-B956-4C68-B274-D934817E5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75CE7340-5F66-4759-B645-2D6C37CE6804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6F0013-95CE-4943-A3B4-E5D56CD7F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829257-A489-41F4-A497-6A4FFFDB7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308AE554-7814-453C-82E9-28CC9126CB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2529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B9B90-8A80-4D70-9491-E4EF895B8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75D2F0-2A2F-4FD2-B64C-FF2435DBE9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9D4A40-59ED-4031-BD54-8EC53D616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B22E4FB9-D818-473C-974A-0C1B1CA49F95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677235-E291-4868-8FC1-A2E90881D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212D08-B79A-4220-AEB3-F0F3FEF82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308AE554-7814-453C-82E9-28CC9126CB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3240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3570ED-C40F-4C46-9A34-95EA15E528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226746-3067-47B4-83B5-5E5E7127AC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>
                <a:latin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228E4-A191-448F-B415-F86DF274D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F49AE8C9-2285-4961-9BC1-1B348C6D5A80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26B12-0DEF-4E46-A9F4-64B97F324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3DFCC1-7B76-4B20-A1A4-EECA83329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308AE554-7814-453C-82E9-28CC9126CB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380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4A974-1DD3-48AA-A157-780797553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32004E-0B38-47CF-96A3-B97CF7F09B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65645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738F8-C8AC-47E1-8189-51607F107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0D1E10-43C6-4595-9A72-C29E1BF460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98F00B-D74D-4430-B0D4-0F8BF01F66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AD4559-5B72-42A9-95BE-0130C412E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230FEC44-3A80-4696-B963-5FDC241DB985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446FA9-BA57-4410-B09A-CCDB0B8E8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437580-E540-4541-964D-53CB05B5E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CEDA906C-FC55-4C32-94FC-B483E9C662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453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0D28E-1A5E-45BD-8048-0D63E771F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680484-C4BA-4A4C-ADF6-968B33161E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Times New Roman" panose="02020603050405020304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DF6597-2AF9-4BE8-A552-0449672409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170EB9-9072-481D-9A3B-8CFE2907B1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Times New Roman" panose="02020603050405020304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178EDA-65BC-47B9-947C-BC25A20E65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FCA69C-3F94-4746-81EF-8B1681DD7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9732698C-0FA3-422E-B6E5-339038CDC2EB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095B66-AFCA-43AA-B6BC-CF65921F6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B77B05-4C5D-4E4E-B09C-4477D1AE7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CEDA906C-FC55-4C32-94FC-B483E9C662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968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8BCBB-D419-41F0-BB75-F6311AC4F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835A56-BD8E-4E1C-9000-585CC11E5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0BF7FAC9-058C-4492-B96D-C67D5B129982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0C8716-75C4-48FA-A753-C146B4261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B57924-67F5-4277-B206-4BFA8C040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CEDA906C-FC55-4C32-94FC-B483E9C662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973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80AA82-0737-4A62-B5C8-4DB1E4981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94725196-DA10-45BC-ACF2-FE6C2AD02BC2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F8580C-6472-424A-80D6-925FA7130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9B23D7-F604-453D-BD87-8DD079DF9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CEDA906C-FC55-4C32-94FC-B483E9C662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510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F7CD1-4F8E-47FE-8091-2478B9888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17994-D2F3-4057-8CD8-0875A822A6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latin typeface="Times New Roman" panose="02020603050405020304" pitchFamily="18" charset="0"/>
              </a:defRPr>
            </a:lvl1pPr>
            <a:lvl2pPr>
              <a:defRPr sz="2800">
                <a:latin typeface="Times New Roman" panose="02020603050405020304" pitchFamily="18" charset="0"/>
              </a:defRPr>
            </a:lvl2pPr>
            <a:lvl3pPr>
              <a:defRPr sz="2400">
                <a:latin typeface="Times New Roman" panose="02020603050405020304" pitchFamily="18" charset="0"/>
              </a:defRPr>
            </a:lvl3pPr>
            <a:lvl4pPr>
              <a:defRPr sz="2000">
                <a:latin typeface="Times New Roman" panose="02020603050405020304" pitchFamily="18" charset="0"/>
              </a:defRPr>
            </a:lvl4pPr>
            <a:lvl5pPr>
              <a:defRPr sz="2000">
                <a:latin typeface="Times New Roman" panose="02020603050405020304" pitchFamily="18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934DD1-7419-4933-B864-A1FF00ECB7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Times New Roman" panose="02020603050405020304" pitchFamily="18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39B102-3878-4810-8854-C4D95ABEB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A9CC9B69-0CCB-48D4-9D05-A98E58F31023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408B63-75F6-460F-A95C-F43D34AB3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A2E403-5664-4BFD-BFD2-F92CE60CE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CEDA906C-FC55-4C32-94FC-B483E9C662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298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5EA14-B4E8-4FD4-9DB1-83A920B06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4D50A6-F82D-4916-87B5-E16BAA5737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latin typeface="Times New Roman" panose="02020603050405020304" pitchFamily="18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278880-AB55-4649-A4CE-F55E324356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Times New Roman" panose="02020603050405020304" pitchFamily="18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E37946-0BA4-4AC1-820A-947713E2C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C7452CA7-A874-4E61-9717-AA5BF8FB7D77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B4B046-4AFF-4213-8C8D-15F7AF8B8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FEFBB8-4547-4BA4-94C3-ED4484B4B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fld id="{CEDA906C-FC55-4C32-94FC-B483E9C662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684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4E6F22-905F-4BFB-A23F-65D6518DD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980DF5-4B64-4FAF-B8D3-FC0A975957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C21B2-A7D3-4860-8A45-D05B5E849C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fld id="{F237125A-A313-48B1-AB18-FC83EAEB31B0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1BA11-199E-48CE-90A5-8FF666F485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1747A-0A30-49BC-B209-5A1409672F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fld id="{CEDA906C-FC55-4C32-94FC-B483E9C662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328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Times New Roman" panose="02020603050405020304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295DCE-4649-4206-8826-39E2974AB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8AA83-CC13-4BB9-9841-FBE3CBC3F2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3B49E-6B13-43EE-8688-7FAEAEA94B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fld id="{8BF114DF-EC90-4CDF-8B70-01889E753581}" type="datetime1">
              <a:rPr lang="en-US" smtClean="0"/>
              <a:t>4/12/2022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319DA9-1FDD-4E84-B8FF-CDF03A5AC4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A69CB-4628-4783-88AC-F09C5857D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fld id="{308AE554-7814-453C-82E9-28CC9126CB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588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Times New Roman" panose="02020603050405020304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8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2/9781119149446.ch2" TargetMode="External"/><Relationship Id="rId2" Type="http://schemas.openxmlformats.org/officeDocument/2006/relationships/hyperlink" Target="https://www.agmrc.org/commodities-products/specialty-crops/mushrooms-profile&#160;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522B21E-B2B9-4C72-9A71-C87EFD137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EB7D2A2-F448-44D4-938C-DC84CBCB3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441258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2"/>
            <a:ext cx="10999072" cy="46185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957AE-F1D7-4D5B-B20A-BE243552F8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93338"/>
            <a:ext cx="9144000" cy="3274592"/>
          </a:xfrm>
        </p:spPr>
        <p:txBody>
          <a:bodyPr anchor="ctr">
            <a:normAutofit fontScale="90000"/>
          </a:bodyPr>
          <a:lstStyle/>
          <a:p>
            <a:r>
              <a:rPr lang="en-US" sz="5600" dirty="0"/>
              <a:t>Food </a:t>
            </a:r>
            <a:r>
              <a:rPr lang="en-US" sz="5600" dirty="0">
                <a:latin typeface="+mj-lt"/>
              </a:rPr>
              <a:t>From Waste: C</a:t>
            </a:r>
            <a:r>
              <a:rPr lang="en-US" sz="5600" dirty="0">
                <a:effectLst/>
                <a:latin typeface="+mj-lt"/>
                <a:ea typeface="Arial" panose="020B0604020202020204" pitchFamily="34" charset="0"/>
              </a:rPr>
              <a:t>onversion of Organic </a:t>
            </a:r>
            <a:r>
              <a:rPr lang="en-US" sz="5600" dirty="0">
                <a:latin typeface="+mj-lt"/>
                <a:ea typeface="Arial" panose="020B0604020202020204" pitchFamily="34" charset="0"/>
              </a:rPr>
              <a:t>W</a:t>
            </a:r>
            <a:r>
              <a:rPr lang="en-US" sz="5600" dirty="0">
                <a:effectLst/>
                <a:latin typeface="+mj-lt"/>
                <a:ea typeface="Arial" panose="020B0604020202020204" pitchFamily="34" charset="0"/>
              </a:rPr>
              <a:t>aste </a:t>
            </a:r>
            <a:r>
              <a:rPr lang="en-US" sz="5600" dirty="0">
                <a:latin typeface="+mj-lt"/>
                <a:ea typeface="Arial" panose="020B0604020202020204" pitchFamily="34" charset="0"/>
              </a:rPr>
              <a:t>S</a:t>
            </a:r>
            <a:r>
              <a:rPr lang="en-US" sz="5600" dirty="0">
                <a:effectLst/>
                <a:latin typeface="+mj-lt"/>
                <a:ea typeface="Arial" panose="020B0604020202020204" pitchFamily="34" charset="0"/>
              </a:rPr>
              <a:t>ubstrates into Gourmet </a:t>
            </a:r>
            <a:r>
              <a:rPr lang="en-US" sz="5600" dirty="0">
                <a:latin typeface="+mj-lt"/>
                <a:ea typeface="Arial" panose="020B0604020202020204" pitchFamily="34" charset="0"/>
              </a:rPr>
              <a:t>E</a:t>
            </a:r>
            <a:r>
              <a:rPr lang="en-US" sz="5600" dirty="0">
                <a:effectLst/>
                <a:latin typeface="+mj-lt"/>
                <a:ea typeface="Arial" panose="020B0604020202020204" pitchFamily="34" charset="0"/>
              </a:rPr>
              <a:t>dible and Medicinal Mushrooms in Washington</a:t>
            </a:r>
            <a:br>
              <a:rPr lang="en-US" sz="5600" dirty="0">
                <a:effectLst/>
                <a:latin typeface="+mj-lt"/>
                <a:ea typeface="Arial" panose="020B0604020202020204" pitchFamily="34" charset="0"/>
              </a:rPr>
            </a:br>
            <a:endParaRPr lang="en-US" sz="5600" dirty="0">
              <a:latin typeface="+mj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FD06B5-68AA-46A8-B715-B13D3360F8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97624"/>
            <a:ext cx="9144000" cy="768338"/>
          </a:xfrm>
        </p:spPr>
        <p:txBody>
          <a:bodyPr anchor="ctr">
            <a:normAutofit fontScale="92500" lnSpcReduction="10000"/>
          </a:bodyPr>
          <a:lstStyle/>
          <a:p>
            <a:r>
              <a:rPr lang="en-US" dirty="0"/>
              <a:t>H. Hurt, Plant Pathology</a:t>
            </a:r>
          </a:p>
          <a:p>
            <a:r>
              <a:rPr lang="en-US" dirty="0"/>
              <a:t>4/13/2022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7C8EA93-3210-4C62-99E9-153C275E3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54708"/>
            <a:ext cx="11000232" cy="0"/>
          </a:xfrm>
          <a:prstGeom prst="line">
            <a:avLst/>
          </a:prstGeom>
          <a:ln w="1016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D76508-5DCF-4BD1-B218-BFF696C61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A906C-FC55-4C32-94FC-B483E9C6625A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350457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8D6B2-97BA-475B-B970-F975170FE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573" y="320675"/>
            <a:ext cx="11407487" cy="1325563"/>
          </a:xfrm>
        </p:spPr>
        <p:txBody>
          <a:bodyPr>
            <a:normAutofit/>
          </a:bodyPr>
          <a:lstStyle/>
          <a:p>
            <a:r>
              <a:rPr lang="en-US" sz="5400" dirty="0"/>
              <a:t>Experimental Design: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7E32B78-23DD-4E77-8B9C-7779E3BF2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6124" cy="6858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C22A9ED6-DCBF-4752-B32E-57D74E5D9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A906C-FC55-4C32-94FC-B483E9C6625A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CA99B8E-E8A2-43AF-8E5A-21E8FC4C8CB8}"/>
              </a:ext>
            </a:extLst>
          </p:cNvPr>
          <p:cNvSpPr txBox="1"/>
          <p:nvPr/>
        </p:nvSpPr>
        <p:spPr>
          <a:xfrm>
            <a:off x="828890" y="1646238"/>
            <a:ext cx="1077850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latin typeface="+mj-lt"/>
              </a:rPr>
              <a:t>9 Species x 5 Treatments x10 Replicates</a:t>
            </a:r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55666C7C-00E1-4DA4-94F2-E9A59B4852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2626032"/>
              </p:ext>
            </p:extLst>
          </p:nvPr>
        </p:nvGraphicFramePr>
        <p:xfrm>
          <a:off x="828890" y="2468793"/>
          <a:ext cx="10534219" cy="34999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3" name="Worksheet" r:id="rId3" imgW="5341797" imgH="1775303" progId="Excel.Sheet.12">
                  <p:embed/>
                </p:oleObj>
              </mc:Choice>
              <mc:Fallback>
                <p:oleObj name="Worksheet" r:id="rId3" imgW="5341797" imgH="177530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8890" y="2468793"/>
                        <a:ext cx="10534219" cy="34999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50404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700C8E-9287-4AA7-8A00-F49EE89C0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Substrate Sources:</a:t>
            </a:r>
          </a:p>
        </p:txBody>
      </p:sp>
      <p:sp>
        <p:nvSpPr>
          <p:cNvPr id="19" name="Arc 18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9A70497F-4AFF-4ECB-A30F-E2BE521ACC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Sawdust – ponderosa pine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Bennett Lumber Co., Clarkston WA</a:t>
            </a:r>
          </a:p>
          <a:p>
            <a:pPr>
              <a:lnSpc>
                <a:spcPct val="100000"/>
              </a:lnSpc>
            </a:pPr>
            <a:r>
              <a:rPr lang="en-US" dirty="0"/>
              <a:t>Straw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Four Star Supply, Pullman WA</a:t>
            </a:r>
          </a:p>
          <a:p>
            <a:pPr>
              <a:lnSpc>
                <a:spcPct val="100000"/>
              </a:lnSpc>
            </a:pPr>
            <a:r>
              <a:rPr lang="en-US" dirty="0"/>
              <a:t>Brewer’s Spent Grain (BSG)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Another Round Brewing, Pullman WA</a:t>
            </a:r>
          </a:p>
          <a:p>
            <a:pPr>
              <a:lnSpc>
                <a:spcPct val="100000"/>
              </a:lnSpc>
            </a:pPr>
            <a:r>
              <a:rPr lang="en-US" dirty="0"/>
              <a:t>Coffee Grounds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Pups and Cups Coffee Pullman, WA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564D40-79DB-4409-B345-866F4B915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A906C-FC55-4C32-94FC-B483E9C6625A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692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5D435-0F08-4567-88C3-637AD5D19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Amount of Substrates: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A40230-EC72-45BB-A4A0-794E05A60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CEDA906C-FC55-4C32-94FC-B483E9C6625A}" type="slidenum">
              <a:rPr lang="en-US" smtClean="0">
                <a:latin typeface="+mn-lt"/>
              </a:rPr>
              <a:pPr>
                <a:spcAft>
                  <a:spcPts val="600"/>
                </a:spcAft>
              </a:pPr>
              <a:t>12</a:t>
            </a:fld>
            <a:endParaRPr lang="en-US">
              <a:latin typeface="+mn-lt"/>
            </a:endParaRP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C55E015-5B25-453E-92F4-B56B24EB3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10E1F1C4-5829-4AB9-8E67-4282A77FE0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5165662"/>
              </p:ext>
            </p:extLst>
          </p:nvPr>
        </p:nvGraphicFramePr>
        <p:xfrm>
          <a:off x="838199" y="1825625"/>
          <a:ext cx="10524561" cy="1450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1" name="Worksheet" r:id="rId3" imgW="6797182" imgH="937071" progId="Excel.Sheet.12">
                  <p:embed/>
                </p:oleObj>
              </mc:Choice>
              <mc:Fallback>
                <p:oleObj name="Worksheet" r:id="rId3" imgW="6797182" imgH="93707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199" y="1825625"/>
                        <a:ext cx="10524561" cy="1450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5332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700C8E-9287-4AA7-8A00-F49EE89C0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Methods and Materials: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D58C2-29FC-4CB0-ACE3-C4F5A7CAE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6789"/>
            <a:ext cx="10515600" cy="3590174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dirty="0">
                <a:ea typeface="Calibri" panose="020F0502020204030204" pitchFamily="34" charset="0"/>
              </a:rPr>
              <a:t>Collect and culture samples in lab:</a:t>
            </a:r>
          </a:p>
          <a:p>
            <a:pPr lvl="1">
              <a:spcBef>
                <a:spcPts val="0"/>
              </a:spcBef>
            </a:pPr>
            <a:r>
              <a:rPr lang="en-US" dirty="0">
                <a:ea typeface="Calibri" panose="020F0502020204030204" pitchFamily="34" charset="0"/>
              </a:rPr>
              <a:t>Confirm species through DNA sequencing</a:t>
            </a:r>
          </a:p>
          <a:p>
            <a:pPr marL="457200" lvl="1" indent="0">
              <a:spcBef>
                <a:spcPts val="0"/>
              </a:spcBef>
              <a:buNone/>
            </a:pPr>
            <a:endParaRPr lang="en-US" dirty="0">
              <a:effectLst/>
              <a:ea typeface="Calibri" panose="020F0502020204030204" pitchFamily="34" charset="0"/>
            </a:endParaRPr>
          </a:p>
          <a:p>
            <a:pPr>
              <a:spcBef>
                <a:spcPts val="0"/>
              </a:spcBef>
            </a:pPr>
            <a:r>
              <a:rPr lang="en-US" dirty="0">
                <a:ea typeface="Calibri" panose="020F0502020204030204" pitchFamily="34" charset="0"/>
              </a:rPr>
              <a:t>Grain Spawn:</a:t>
            </a:r>
          </a:p>
          <a:p>
            <a:pPr lvl="1">
              <a:spcBef>
                <a:spcPts val="0"/>
              </a:spcBef>
            </a:pPr>
            <a:r>
              <a:rPr lang="en-US" dirty="0">
                <a:ea typeface="Calibri" panose="020F0502020204030204" pitchFamily="34" charset="0"/>
              </a:rPr>
              <a:t>Generating vigorous grain spawn helps speed up inoculation of bulk substrate.</a:t>
            </a:r>
          </a:p>
          <a:p>
            <a:pPr lvl="1">
              <a:spcBef>
                <a:spcPts val="0"/>
              </a:spcBef>
            </a:pPr>
            <a:endParaRPr lang="en-US" dirty="0">
              <a:ea typeface="Calibri" panose="020F0502020204030204" pitchFamily="34" charset="0"/>
            </a:endParaRPr>
          </a:p>
          <a:p>
            <a:pPr>
              <a:spcBef>
                <a:spcPts val="0"/>
              </a:spcBef>
            </a:pPr>
            <a:r>
              <a:rPr lang="en-US" dirty="0">
                <a:effectLst/>
                <a:ea typeface="Calibri" panose="020F0502020204030204" pitchFamily="34" charset="0"/>
              </a:rPr>
              <a:t>Treat Substrates:</a:t>
            </a:r>
          </a:p>
          <a:p>
            <a:pPr lvl="1">
              <a:spcBef>
                <a:spcPts val="0"/>
              </a:spcBef>
            </a:pPr>
            <a:r>
              <a:rPr lang="en-US" dirty="0">
                <a:ea typeface="Calibri" panose="020F0502020204030204" pitchFamily="34" charset="0"/>
              </a:rPr>
              <a:t>Pine sawdust must be fermented before use</a:t>
            </a:r>
          </a:p>
          <a:p>
            <a:pPr lvl="1">
              <a:spcBef>
                <a:spcPts val="0"/>
              </a:spcBef>
            </a:pPr>
            <a:r>
              <a:rPr lang="en-US" dirty="0">
                <a:ea typeface="Calibri" panose="020F0502020204030204" pitchFamily="34" charset="0"/>
              </a:rPr>
              <a:t>Pasteurize all substrates</a:t>
            </a:r>
          </a:p>
          <a:p>
            <a:pPr lvl="1">
              <a:spcBef>
                <a:spcPts val="0"/>
              </a:spcBef>
            </a:pPr>
            <a:endParaRPr lang="en-US" dirty="0">
              <a:effectLst/>
              <a:ea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E6F7D5-0F75-4A53-9B4E-585D47DCB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A906C-FC55-4C32-94FC-B483E9C6625A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9027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700C8E-9287-4AA7-8A00-F49EE89C0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Methods and Materials: Grain Spawn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D58C2-29FC-4CB0-ACE3-C4F5A7CAE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6789"/>
            <a:ext cx="10515600" cy="3590174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dirty="0">
                <a:ea typeface="Calibri" panose="020F0502020204030204" pitchFamily="34" charset="0"/>
              </a:rPr>
              <a:t>Compare growth on BSG vs. wheat berries for all 9 species</a:t>
            </a:r>
          </a:p>
          <a:p>
            <a:pPr>
              <a:spcBef>
                <a:spcPts val="0"/>
              </a:spcBef>
            </a:pPr>
            <a:endParaRPr lang="en-US" dirty="0">
              <a:ea typeface="Calibri" panose="020F0502020204030204" pitchFamily="34" charset="0"/>
            </a:endParaRPr>
          </a:p>
          <a:p>
            <a:pPr>
              <a:spcBef>
                <a:spcPts val="0"/>
              </a:spcBef>
            </a:pPr>
            <a:r>
              <a:rPr lang="en-US" dirty="0">
                <a:ea typeface="Calibri" panose="020F0502020204030204" pitchFamily="34" charset="0"/>
              </a:rPr>
              <a:t>2 units of each substrate will be produced for each species</a:t>
            </a:r>
          </a:p>
          <a:p>
            <a:pPr lvl="1">
              <a:spcBef>
                <a:spcPts val="0"/>
              </a:spcBef>
            </a:pPr>
            <a:r>
              <a:rPr lang="en-US" dirty="0">
                <a:ea typeface="Calibri" panose="020F0502020204030204" pitchFamily="34" charset="0"/>
              </a:rPr>
              <a:t>Water content = 50%</a:t>
            </a:r>
          </a:p>
          <a:p>
            <a:pPr lvl="1">
              <a:spcBef>
                <a:spcPts val="0"/>
              </a:spcBef>
            </a:pPr>
            <a:r>
              <a:rPr lang="en-US" dirty="0">
                <a:ea typeface="Calibri" panose="020F0502020204030204" pitchFamily="34" charset="0"/>
              </a:rPr>
              <a:t>Weight = 2 kg each</a:t>
            </a:r>
          </a:p>
          <a:p>
            <a:pPr lvl="1">
              <a:spcBef>
                <a:spcPts val="0"/>
              </a:spcBef>
            </a:pPr>
            <a:r>
              <a:rPr lang="en-US" dirty="0">
                <a:ea typeface="Calibri" panose="020F0502020204030204" pitchFamily="34" charset="0"/>
              </a:rPr>
              <a:t>36 experimental units</a:t>
            </a:r>
          </a:p>
          <a:p>
            <a:pPr lvl="1">
              <a:spcBef>
                <a:spcPts val="0"/>
              </a:spcBef>
            </a:pPr>
            <a:endParaRPr lang="en-US" dirty="0">
              <a:ea typeface="Calibri" panose="020F0502020204030204" pitchFamily="34" charset="0"/>
            </a:endParaRPr>
          </a:p>
          <a:p>
            <a:pPr>
              <a:spcBef>
                <a:spcPts val="0"/>
              </a:spcBef>
            </a:pPr>
            <a:r>
              <a:rPr lang="en-US" dirty="0">
                <a:ea typeface="Calibri" panose="020F0502020204030204" pitchFamily="34" charset="0"/>
              </a:rPr>
              <a:t>Once optimal substrate is determined, 4.5 kg of grain spawn will be produced for each species to use inoculate bulk substrate.</a:t>
            </a:r>
          </a:p>
          <a:p>
            <a:pPr lvl="1">
              <a:spcBef>
                <a:spcPts val="0"/>
              </a:spcBef>
            </a:pPr>
            <a:endParaRPr lang="en-US" dirty="0">
              <a:effectLst/>
              <a:ea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E6F7D5-0F75-4A53-9B4E-585D47DCB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A906C-FC55-4C32-94FC-B483E9C6625A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0871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700C8E-9287-4AA7-8A00-F49EE89C0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Methods and Materials: Sporocarps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D58C2-29FC-4CB0-ACE3-C4F5A7CAE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6789"/>
            <a:ext cx="10515600" cy="3590174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dirty="0">
                <a:effectLst/>
                <a:ea typeface="Calibri" panose="020F0502020204030204" pitchFamily="34" charset="0"/>
              </a:rPr>
              <a:t>Growth Bags:</a:t>
            </a:r>
          </a:p>
          <a:p>
            <a:pPr lvl="1">
              <a:spcBef>
                <a:spcPts val="0"/>
              </a:spcBef>
            </a:pPr>
            <a:r>
              <a:rPr lang="en-US" dirty="0">
                <a:ea typeface="Calibri" panose="020F0502020204030204" pitchFamily="34" charset="0"/>
              </a:rPr>
              <a:t>Water content = 65 - 70 % by weight</a:t>
            </a:r>
          </a:p>
          <a:p>
            <a:pPr lvl="1">
              <a:spcBef>
                <a:spcPts val="0"/>
              </a:spcBef>
            </a:pPr>
            <a:r>
              <a:rPr lang="en-US" dirty="0">
                <a:ea typeface="Calibri" panose="020F0502020204030204" pitchFamily="34" charset="0"/>
              </a:rPr>
              <a:t>Weight = 3 kg</a:t>
            </a:r>
          </a:p>
          <a:p>
            <a:pPr lvl="1">
              <a:spcBef>
                <a:spcPts val="0"/>
              </a:spcBef>
            </a:pPr>
            <a:r>
              <a:rPr lang="en-US" dirty="0">
                <a:ea typeface="Calibri" panose="020F0502020204030204" pitchFamily="34" charset="0"/>
              </a:rPr>
              <a:t>Inoculate 5% by weight</a:t>
            </a:r>
          </a:p>
          <a:p>
            <a:pPr lvl="1">
              <a:spcBef>
                <a:spcPts val="0"/>
              </a:spcBef>
            </a:pPr>
            <a:r>
              <a:rPr lang="en-US" dirty="0">
                <a:ea typeface="Calibri" panose="020F0502020204030204" pitchFamily="34" charset="0"/>
              </a:rPr>
              <a:t>450 experimental units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ea typeface="Calibri" panose="020F0502020204030204" pitchFamily="34" charset="0"/>
            </a:endParaRPr>
          </a:p>
          <a:p>
            <a:pPr>
              <a:spcBef>
                <a:spcPts val="0"/>
              </a:spcBef>
            </a:pPr>
            <a:r>
              <a:rPr lang="en-US" dirty="0">
                <a:effectLst/>
                <a:ea typeface="Calibri" panose="020F0502020204030204" pitchFamily="34" charset="0"/>
              </a:rPr>
              <a:t>Growing Conditions:</a:t>
            </a:r>
          </a:p>
          <a:p>
            <a:pPr lvl="1">
              <a:spcBef>
                <a:spcPts val="0"/>
              </a:spcBef>
            </a:pPr>
            <a:r>
              <a:rPr lang="en-US" dirty="0"/>
              <a:t>The environment will be adjusted depending on the growth stage.</a:t>
            </a:r>
          </a:p>
          <a:p>
            <a:pPr lvl="1">
              <a:spcBef>
                <a:spcPts val="0"/>
              </a:spcBef>
            </a:pPr>
            <a:r>
              <a:rPr lang="en-US" dirty="0"/>
              <a:t>Humidity, temperature, light</a:t>
            </a:r>
          </a:p>
          <a:p>
            <a:endParaRPr lang="en-US" sz="2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E6F7D5-0F75-4A53-9B4E-585D47DCB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A906C-FC55-4C32-94FC-B483E9C6625A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1992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700C8E-9287-4AA7-8A00-F49EE89C0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Methods and Materials: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D58C2-29FC-4CB0-ACE3-C4F5A7CAE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6789"/>
            <a:ext cx="10515600" cy="3590174"/>
          </a:xfrm>
        </p:spPr>
        <p:txBody>
          <a:bodyPr>
            <a:normAutofit fontScale="92500" lnSpcReduction="20000"/>
          </a:bodyPr>
          <a:lstStyle/>
          <a:p>
            <a:r>
              <a:rPr lang="en-US" sz="3000" dirty="0"/>
              <a:t>Casing Soil:</a:t>
            </a:r>
          </a:p>
          <a:p>
            <a:pPr lvl="1"/>
            <a:r>
              <a:rPr lang="en-US" dirty="0"/>
              <a:t>Some species (</a:t>
            </a:r>
            <a:r>
              <a:rPr lang="en-US" i="1" dirty="0"/>
              <a:t>A. </a:t>
            </a:r>
            <a:r>
              <a:rPr lang="en-US" i="1" dirty="0" err="1"/>
              <a:t>augustus</a:t>
            </a:r>
            <a:r>
              <a:rPr lang="en-US" i="1" dirty="0"/>
              <a:t>, A. Arvensis</a:t>
            </a:r>
            <a:r>
              <a:rPr lang="en-US" dirty="0"/>
              <a:t>,</a:t>
            </a:r>
            <a:r>
              <a:rPr lang="en-US" i="1" dirty="0"/>
              <a:t> </a:t>
            </a:r>
            <a:r>
              <a:rPr lang="en-US" dirty="0"/>
              <a:t>and </a:t>
            </a:r>
            <a:r>
              <a:rPr lang="en-US" i="1" dirty="0"/>
              <a:t>S. </a:t>
            </a:r>
            <a:r>
              <a:rPr lang="en-US" i="1" dirty="0" err="1"/>
              <a:t>rugoso-annulata</a:t>
            </a:r>
            <a:r>
              <a:rPr lang="en-US" i="1" dirty="0"/>
              <a:t>) </a:t>
            </a:r>
            <a:r>
              <a:rPr lang="en-US" dirty="0"/>
              <a:t>will have a layer of casing soil applied. </a:t>
            </a:r>
          </a:p>
          <a:p>
            <a:pPr lvl="1"/>
            <a:endParaRPr lang="en-US" dirty="0"/>
          </a:p>
          <a:p>
            <a:r>
              <a:rPr lang="en-US" sz="3000" dirty="0"/>
              <a:t>Data Collection:</a:t>
            </a:r>
          </a:p>
          <a:p>
            <a:pPr lvl="1"/>
            <a:r>
              <a:rPr lang="en-US" dirty="0"/>
              <a:t>Sporocarps will be harvested at maturity and measured</a:t>
            </a:r>
            <a:r>
              <a:rPr lang="en-US" sz="2000" dirty="0"/>
              <a:t>.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sz="3000" dirty="0"/>
              <a:t>Repeated flushes of mushrooms will be collected during the summer and fall. </a:t>
            </a:r>
          </a:p>
          <a:p>
            <a:pPr lvl="1"/>
            <a:r>
              <a:rPr lang="en-US" dirty="0"/>
              <a:t>Each flush will be compared separately.</a:t>
            </a:r>
            <a:endParaRPr lang="en-US" sz="2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E6F7D5-0F75-4A53-9B4E-585D47DCB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A906C-FC55-4C32-94FC-B483E9C6625A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3153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3FB2FD-B268-40AD-8E01-F2CBCCB31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Greenhouse Growth Chambers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icture containing green&#10;&#10;Description automatically generated">
            <a:extLst>
              <a:ext uri="{FF2B5EF4-FFF2-40B4-BE49-F238E27FC236}">
                <a16:creationId xmlns:a16="http://schemas.microsoft.com/office/drawing/2014/main" id="{B6F51FFB-2A47-46C0-8717-7F9E120487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296" y="492573"/>
            <a:ext cx="4410597" cy="588079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58EFEC-818C-4F75-91EC-F4A20E61E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91022" y="6356350"/>
            <a:ext cx="136277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CEDA906C-FC55-4C32-94FC-B483E9C6625A}" type="slidenum">
              <a:rPr lang="en-US">
                <a:solidFill>
                  <a:srgbClr val="595959"/>
                </a:solidFill>
                <a:latin typeface="+mn-lt"/>
              </a:rPr>
              <a:pPr>
                <a:spcAft>
                  <a:spcPts val="600"/>
                </a:spcAft>
              </a:pPr>
              <a:t>17</a:t>
            </a:fld>
            <a:endParaRPr lang="en-US">
              <a:solidFill>
                <a:srgbClr val="595959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824739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700C8E-9287-4AA7-8A00-F49EE89C0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Outcomes: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D58C2-29FC-4CB0-ACE3-C4F5A7CAE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6789"/>
            <a:ext cx="10515600" cy="3590174"/>
          </a:xfrm>
        </p:spPr>
        <p:txBody>
          <a:bodyPr>
            <a:normAutofit fontScale="92500" lnSpcReduction="20000"/>
          </a:bodyPr>
          <a:lstStyle/>
          <a:p>
            <a:pPr>
              <a:spcBef>
                <a:spcPts val="0"/>
              </a:spcBef>
              <a:spcAft>
                <a:spcPts val="800"/>
              </a:spcAft>
            </a:pPr>
            <a:r>
              <a:rPr lang="en-US" sz="3000" dirty="0"/>
              <a:t>Grain Spawn:</a:t>
            </a:r>
          </a:p>
          <a:p>
            <a:pPr lvl="1"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Mycelium growth rate</a:t>
            </a:r>
          </a:p>
          <a:p>
            <a:pPr lvl="1"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Contamination</a:t>
            </a:r>
          </a:p>
          <a:p>
            <a:pPr>
              <a:spcBef>
                <a:spcPts val="0"/>
              </a:spcBef>
              <a:spcAft>
                <a:spcPts val="800"/>
              </a:spcAft>
            </a:pPr>
            <a:endParaRPr lang="en-US" dirty="0"/>
          </a:p>
          <a:p>
            <a:pPr>
              <a:spcBef>
                <a:spcPts val="0"/>
              </a:spcBef>
              <a:spcAft>
                <a:spcPts val="800"/>
              </a:spcAft>
            </a:pPr>
            <a:r>
              <a:rPr lang="en-US" sz="3000" dirty="0"/>
              <a:t>Sporocarp Production:</a:t>
            </a:r>
          </a:p>
          <a:p>
            <a:pPr lvl="1"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Fresh weight	</a:t>
            </a:r>
          </a:p>
          <a:p>
            <a:pPr lvl="1"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Dry weight</a:t>
            </a:r>
          </a:p>
          <a:p>
            <a:pPr lvl="1"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Size/dimensions</a:t>
            </a:r>
          </a:p>
          <a:p>
            <a:pPr lvl="1"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Biological effeciency</a:t>
            </a:r>
          </a:p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endParaRPr lang="en-US" sz="2000" dirty="0"/>
          </a:p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endParaRPr lang="en-US" sz="2000" dirty="0">
              <a:effectLst/>
              <a:ea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954E4F-4F8A-49FB-85A7-BD0CB7236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A906C-FC55-4C32-94FC-B483E9C6625A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6202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700C8E-9287-4AA7-8A00-F49EE89C0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Timeline: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D58C2-29FC-4CB0-ACE3-C4F5A7CAE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endParaRPr lang="en-US" sz="2200"/>
          </a:p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endParaRPr lang="en-US" sz="2200">
              <a:effectLst/>
              <a:ea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954E4F-4F8A-49FB-85A7-BD0CB7236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EDA906C-FC55-4C32-94FC-B483E9C6625A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2380E9B-7172-4635-BDD0-390F879EBF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8031800"/>
              </p:ext>
            </p:extLst>
          </p:nvPr>
        </p:nvGraphicFramePr>
        <p:xfrm>
          <a:off x="4654296" y="767282"/>
          <a:ext cx="6903721" cy="5323440"/>
        </p:xfrm>
        <a:graphic>
          <a:graphicData uri="http://schemas.openxmlformats.org/drawingml/2006/table">
            <a:tbl>
              <a:tblPr firstRow="1" bandRow="1"/>
              <a:tblGrid>
                <a:gridCol w="1068964">
                  <a:extLst>
                    <a:ext uri="{9D8B030D-6E8A-4147-A177-3AD203B41FA5}">
                      <a16:colId xmlns:a16="http://schemas.microsoft.com/office/drawing/2014/main" val="1422894960"/>
                    </a:ext>
                  </a:extLst>
                </a:gridCol>
                <a:gridCol w="5834757">
                  <a:extLst>
                    <a:ext uri="{9D8B030D-6E8A-4147-A177-3AD203B41FA5}">
                      <a16:colId xmlns:a16="http://schemas.microsoft.com/office/drawing/2014/main" val="315209669"/>
                    </a:ext>
                  </a:extLst>
                </a:gridCol>
              </a:tblGrid>
              <a:tr h="384827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Month: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Main Tasks: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0154576"/>
                  </a:ext>
                </a:extLst>
              </a:tr>
              <a:tr h="384827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April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Conduct grain spawn experiment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2707728"/>
                  </a:ext>
                </a:extLst>
              </a:tr>
              <a:tr h="384827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Set up growth chamber (when available)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3043828"/>
                  </a:ext>
                </a:extLst>
              </a:tr>
              <a:tr h="384827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Treat Sawdust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416785"/>
                  </a:ext>
                </a:extLst>
              </a:tr>
              <a:tr h="384827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May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Assemble experimental units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4104919"/>
                  </a:ext>
                </a:extLst>
              </a:tr>
              <a:tr h="384827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Start cultivation in growth chambers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1824059"/>
                  </a:ext>
                </a:extLst>
              </a:tr>
              <a:tr h="384827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Narrow list of journals to potentially publish in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737848"/>
                  </a:ext>
                </a:extLst>
              </a:tr>
              <a:tr h="384827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June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Continue Cultivation 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2387212"/>
                  </a:ext>
                </a:extLst>
              </a:tr>
              <a:tr h="384827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Collect data on repeated flushes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100265"/>
                  </a:ext>
                </a:extLst>
              </a:tr>
              <a:tr h="384827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Edit paper into journal format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0304766"/>
                  </a:ext>
                </a:extLst>
              </a:tr>
              <a:tr h="705516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Contact potential stakeholders about holding workshops 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8065851"/>
                  </a:ext>
                </a:extLst>
              </a:tr>
              <a:tr h="384827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July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Continue Cultivation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3191756"/>
                  </a:ext>
                </a:extLst>
              </a:tr>
              <a:tr h="384827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Contact journals about publication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7649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9208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F70413-4FF8-4F86-93D6-BAFCD1705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Background: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04669-E40D-4214-B7D1-140C60AF65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Edible Mushroom production in the US is concentrated in a few large farms. </a:t>
            </a:r>
          </a:p>
          <a:p>
            <a:pPr lvl="1"/>
            <a:r>
              <a:rPr lang="en-US" dirty="0"/>
              <a:t>Small businesses accounted for less than 10% of production in 2017 </a:t>
            </a:r>
            <a:r>
              <a:rPr lang="en-US" dirty="0">
                <a:effectLst/>
                <a:ea typeface="Calibri" panose="020F0502020204030204" pitchFamily="34" charset="0"/>
              </a:rPr>
              <a:t>(</a:t>
            </a:r>
            <a:r>
              <a:rPr lang="en-US" i="1" dirty="0">
                <a:effectLst/>
                <a:ea typeface="Calibri" panose="020F0502020204030204" pitchFamily="34" charset="0"/>
              </a:rPr>
              <a:t>Mushrooms Profile</a:t>
            </a:r>
            <a:r>
              <a:rPr lang="en-US" dirty="0">
                <a:effectLst/>
                <a:ea typeface="Calibri" panose="020F0502020204030204" pitchFamily="34" charset="0"/>
              </a:rPr>
              <a:t> 2018).</a:t>
            </a:r>
          </a:p>
          <a:p>
            <a:pPr lvl="1"/>
            <a:endParaRPr lang="en-US" dirty="0">
              <a:effectLst/>
              <a:ea typeface="Calibri" panose="020F0502020204030204" pitchFamily="34" charset="0"/>
            </a:endParaRPr>
          </a:p>
          <a:p>
            <a:pPr>
              <a:spcBef>
                <a:spcPts val="0"/>
              </a:spcBef>
            </a:pPr>
            <a:r>
              <a:rPr lang="en-US" dirty="0">
                <a:ea typeface="Calibri" panose="020F0502020204030204" pitchFamily="34" charset="0"/>
              </a:rPr>
              <a:t>This leads to a relative lack of research on cultivation techniques for many species.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effectLst/>
                <a:ea typeface="Calibri" panose="020F0502020204030204" pitchFamily="34" charset="0"/>
              </a:rPr>
              <a:t>	</a:t>
            </a:r>
          </a:p>
          <a:p>
            <a:pPr>
              <a:spcBef>
                <a:spcPts val="0"/>
              </a:spcBef>
            </a:pPr>
            <a:r>
              <a:rPr lang="en-US" dirty="0">
                <a:ea typeface="Calibri" panose="020F0502020204030204" pitchFamily="34" charset="0"/>
              </a:rPr>
              <a:t>Low utility of organic waste</a:t>
            </a:r>
          </a:p>
          <a:p>
            <a:pPr lvl="1">
              <a:spcBef>
                <a:spcPts val="0"/>
              </a:spcBef>
            </a:pPr>
            <a:r>
              <a:rPr lang="en-US" dirty="0">
                <a:effectLst/>
                <a:ea typeface="Calibri" panose="020F0502020204030204" pitchFamily="34" charset="0"/>
              </a:rPr>
              <a:t>Transportation costs limit </a:t>
            </a:r>
            <a:r>
              <a:rPr lang="en-US" dirty="0">
                <a:ea typeface="Calibri" panose="020F0502020204030204" pitchFamily="34" charset="0"/>
              </a:rPr>
              <a:t>economic use </a:t>
            </a:r>
            <a:r>
              <a:rPr lang="en-US" dirty="0">
                <a:effectLst/>
                <a:ea typeface="Calibri" panose="020F0502020204030204" pitchFamily="34" charset="0"/>
              </a:rPr>
              <a:t>of organic waste products (</a:t>
            </a:r>
            <a:r>
              <a:rPr lang="en-US" dirty="0" err="1">
                <a:effectLst/>
                <a:ea typeface="Calibri" panose="020F0502020204030204" pitchFamily="34" charset="0"/>
              </a:rPr>
              <a:t>Bluffington</a:t>
            </a:r>
            <a:r>
              <a:rPr lang="en-US" dirty="0">
                <a:effectLst/>
                <a:ea typeface="Calibri" panose="020F0502020204030204" pitchFamily="34" charset="0"/>
              </a:rPr>
              <a:t> 2014). </a:t>
            </a:r>
          </a:p>
          <a:p>
            <a:pPr lvl="1">
              <a:spcBef>
                <a:spcPts val="0"/>
              </a:spcBef>
              <a:spcAft>
                <a:spcPts val="1000"/>
              </a:spcAft>
            </a:pPr>
            <a:r>
              <a:rPr lang="en-US" dirty="0">
                <a:ea typeface="Calibri" panose="020F0502020204030204" pitchFamily="34" charset="0"/>
              </a:rPr>
              <a:t>Major limit on biofuel development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19550B-D254-4332-8818-ED3A01D94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EDA906C-FC55-4C32-94FC-B483E9C6625A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1636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88470751-4046-4A07-86D0-382F36ED5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84E3D9-6873-4D8C-98FC-203CF4CC0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3419" y="364061"/>
            <a:ext cx="10005161" cy="94960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kern="1200" dirty="0">
                <a:latin typeface="+mj-lt"/>
                <a:ea typeface="+mj-ea"/>
                <a:cs typeface="+mj-cs"/>
              </a:rPr>
              <a:t>Growth Schedule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98DAB7D-3A31-4ABA-87BC-3DC434358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248399"/>
            <a:ext cx="12192000" cy="609602"/>
          </a:xfrm>
          <a:custGeom>
            <a:avLst/>
            <a:gdLst>
              <a:gd name="connsiteX0" fmla="*/ 5427496 w 12192000"/>
              <a:gd name="connsiteY0" fmla="*/ 48 h 843657"/>
              <a:gd name="connsiteX1" fmla="*/ 5725893 w 12192000"/>
              <a:gd name="connsiteY1" fmla="*/ 21789 h 843657"/>
              <a:gd name="connsiteX2" fmla="*/ 5843016 w 12192000"/>
              <a:gd name="connsiteY2" fmla="*/ 15229 h 843657"/>
              <a:gd name="connsiteX3" fmla="*/ 5846849 w 12192000"/>
              <a:gd name="connsiteY3" fmla="*/ 32983 h 843657"/>
              <a:gd name="connsiteX4" fmla="*/ 5899818 w 12192000"/>
              <a:gd name="connsiteY4" fmla="*/ 25502 h 843657"/>
              <a:gd name="connsiteX5" fmla="*/ 6034990 w 12192000"/>
              <a:gd name="connsiteY5" fmla="*/ 39501 h 843657"/>
              <a:gd name="connsiteX6" fmla="*/ 6231181 w 12192000"/>
              <a:gd name="connsiteY6" fmla="*/ 59432 h 843657"/>
              <a:gd name="connsiteX7" fmla="*/ 6336161 w 12192000"/>
              <a:gd name="connsiteY7" fmla="*/ 80469 h 843657"/>
              <a:gd name="connsiteX8" fmla="*/ 6424286 w 12192000"/>
              <a:gd name="connsiteY8" fmla="*/ 80202 h 843657"/>
              <a:gd name="connsiteX9" fmla="*/ 6498206 w 12192000"/>
              <a:gd name="connsiteY9" fmla="*/ 88921 h 843657"/>
              <a:gd name="connsiteX10" fmla="*/ 6524438 w 12192000"/>
              <a:gd name="connsiteY10" fmla="*/ 92235 h 843657"/>
              <a:gd name="connsiteX11" fmla="*/ 6528543 w 12192000"/>
              <a:gd name="connsiteY11" fmla="*/ 96055 h 843657"/>
              <a:gd name="connsiteX12" fmla="*/ 6550787 w 12192000"/>
              <a:gd name="connsiteY12" fmla="*/ 79748 h 843657"/>
              <a:gd name="connsiteX13" fmla="*/ 6638443 w 12192000"/>
              <a:gd name="connsiteY13" fmla="*/ 117301 h 843657"/>
              <a:gd name="connsiteX14" fmla="*/ 6639771 w 12192000"/>
              <a:gd name="connsiteY14" fmla="*/ 116273 h 843657"/>
              <a:gd name="connsiteX15" fmla="*/ 6733110 w 12192000"/>
              <a:gd name="connsiteY15" fmla="*/ 109431 h 843657"/>
              <a:gd name="connsiteX16" fmla="*/ 6823638 w 12192000"/>
              <a:gd name="connsiteY16" fmla="*/ 103653 h 843657"/>
              <a:gd name="connsiteX17" fmla="*/ 6834898 w 12192000"/>
              <a:gd name="connsiteY17" fmla="*/ 105044 h 843657"/>
              <a:gd name="connsiteX18" fmla="*/ 6835271 w 12192000"/>
              <a:gd name="connsiteY18" fmla="*/ 104811 h 843657"/>
              <a:gd name="connsiteX19" fmla="*/ 6847445 w 12192000"/>
              <a:gd name="connsiteY19" fmla="*/ 105763 h 843657"/>
              <a:gd name="connsiteX20" fmla="*/ 6855429 w 12192000"/>
              <a:gd name="connsiteY20" fmla="*/ 107584 h 843657"/>
              <a:gd name="connsiteX21" fmla="*/ 6923302 w 12192000"/>
              <a:gd name="connsiteY21" fmla="*/ 131290 h 843657"/>
              <a:gd name="connsiteX22" fmla="*/ 7046891 w 12192000"/>
              <a:gd name="connsiteY22" fmla="*/ 109264 h 843657"/>
              <a:gd name="connsiteX23" fmla="*/ 7233811 w 12192000"/>
              <a:gd name="connsiteY23" fmla="*/ 127598 h 843657"/>
              <a:gd name="connsiteX24" fmla="*/ 7371301 w 12192000"/>
              <a:gd name="connsiteY24" fmla="*/ 118421 h 843657"/>
              <a:gd name="connsiteX25" fmla="*/ 7574701 w 12192000"/>
              <a:gd name="connsiteY25" fmla="*/ 190435 h 843657"/>
              <a:gd name="connsiteX26" fmla="*/ 7580910 w 12192000"/>
              <a:gd name="connsiteY26" fmla="*/ 199699 h 843657"/>
              <a:gd name="connsiteX27" fmla="*/ 7592267 w 12192000"/>
              <a:gd name="connsiteY27" fmla="*/ 206716 h 843657"/>
              <a:gd name="connsiteX28" fmla="*/ 7594969 w 12192000"/>
              <a:gd name="connsiteY28" fmla="*/ 206552 h 843657"/>
              <a:gd name="connsiteX29" fmla="*/ 7612066 w 12192000"/>
              <a:gd name="connsiteY29" fmla="*/ 211669 h 843657"/>
              <a:gd name="connsiteX30" fmla="*/ 7613197 w 12192000"/>
              <a:gd name="connsiteY30" fmla="*/ 214836 h 843657"/>
              <a:gd name="connsiteX31" fmla="*/ 7624109 w 12192000"/>
              <a:gd name="connsiteY31" fmla="*/ 218987 h 843657"/>
              <a:gd name="connsiteX32" fmla="*/ 7643393 w 12192000"/>
              <a:gd name="connsiteY32" fmla="*/ 228895 h 843657"/>
              <a:gd name="connsiteX33" fmla="*/ 7649074 w 12192000"/>
              <a:gd name="connsiteY33" fmla="*/ 229127 h 843657"/>
              <a:gd name="connsiteX34" fmla="*/ 7681385 w 12192000"/>
              <a:gd name="connsiteY34" fmla="*/ 241546 h 843657"/>
              <a:gd name="connsiteX35" fmla="*/ 7682814 w 12192000"/>
              <a:gd name="connsiteY35" fmla="*/ 240947 h 843657"/>
              <a:gd name="connsiteX36" fmla="*/ 7696214 w 12192000"/>
              <a:gd name="connsiteY36" fmla="*/ 241085 h 843657"/>
              <a:gd name="connsiteX37" fmla="*/ 7819450 w 12192000"/>
              <a:gd name="connsiteY37" fmla="*/ 251097 h 843657"/>
              <a:gd name="connsiteX38" fmla="*/ 7826804 w 12192000"/>
              <a:gd name="connsiteY38" fmla="*/ 253271 h 843657"/>
              <a:gd name="connsiteX39" fmla="*/ 7827179 w 12192000"/>
              <a:gd name="connsiteY39" fmla="*/ 253144 h 843657"/>
              <a:gd name="connsiteX40" fmla="*/ 7835389 w 12192000"/>
              <a:gd name="connsiteY40" fmla="*/ 255095 h 843657"/>
              <a:gd name="connsiteX41" fmla="*/ 7840212 w 12192000"/>
              <a:gd name="connsiteY41" fmla="*/ 257235 h 843657"/>
              <a:gd name="connsiteX42" fmla="*/ 7854477 w 12192000"/>
              <a:gd name="connsiteY42" fmla="*/ 261452 h 843657"/>
              <a:gd name="connsiteX43" fmla="*/ 7925416 w 12192000"/>
              <a:gd name="connsiteY43" fmla="*/ 250871 h 843657"/>
              <a:gd name="connsiteX44" fmla="*/ 8027820 w 12192000"/>
              <a:gd name="connsiteY44" fmla="*/ 237431 h 843657"/>
              <a:gd name="connsiteX45" fmla="*/ 8082003 w 12192000"/>
              <a:gd name="connsiteY45" fmla="*/ 258480 h 843657"/>
              <a:gd name="connsiteX46" fmla="*/ 8258788 w 12192000"/>
              <a:gd name="connsiteY46" fmla="*/ 272192 h 843657"/>
              <a:gd name="connsiteX47" fmla="*/ 8292894 w 12192000"/>
              <a:gd name="connsiteY47" fmla="*/ 269919 h 843657"/>
              <a:gd name="connsiteX48" fmla="*/ 8297864 w 12192000"/>
              <a:gd name="connsiteY48" fmla="*/ 268332 h 843657"/>
              <a:gd name="connsiteX49" fmla="*/ 8304197 w 12192000"/>
              <a:gd name="connsiteY49" fmla="*/ 267834 h 843657"/>
              <a:gd name="connsiteX50" fmla="*/ 8320276 w 12192000"/>
              <a:gd name="connsiteY50" fmla="*/ 270133 h 843657"/>
              <a:gd name="connsiteX51" fmla="*/ 8326122 w 12192000"/>
              <a:gd name="connsiteY51" fmla="*/ 271603 h 843657"/>
              <a:gd name="connsiteX52" fmla="*/ 8335105 w 12192000"/>
              <a:gd name="connsiteY52" fmla="*/ 272466 h 843657"/>
              <a:gd name="connsiteX53" fmla="*/ 8335390 w 12192000"/>
              <a:gd name="connsiteY53" fmla="*/ 272295 h 843657"/>
              <a:gd name="connsiteX54" fmla="*/ 8383421 w 12192000"/>
              <a:gd name="connsiteY54" fmla="*/ 274638 h 843657"/>
              <a:gd name="connsiteX55" fmla="*/ 8443863 w 12192000"/>
              <a:gd name="connsiteY55" fmla="*/ 268710 h 843657"/>
              <a:gd name="connsiteX56" fmla="*/ 8467401 w 12192000"/>
              <a:gd name="connsiteY56" fmla="*/ 267736 h 843657"/>
              <a:gd name="connsiteX57" fmla="*/ 8480310 w 12192000"/>
              <a:gd name="connsiteY57" fmla="*/ 266190 h 843657"/>
              <a:gd name="connsiteX58" fmla="*/ 8481334 w 12192000"/>
              <a:gd name="connsiteY58" fmla="*/ 265430 h 843657"/>
              <a:gd name="connsiteX59" fmla="*/ 8519400 w 12192000"/>
              <a:gd name="connsiteY59" fmla="*/ 273417 h 843657"/>
              <a:gd name="connsiteX60" fmla="*/ 8673416 w 12192000"/>
              <a:gd name="connsiteY60" fmla="*/ 324197 h 843657"/>
              <a:gd name="connsiteX61" fmla="*/ 8915200 w 12192000"/>
              <a:gd name="connsiteY61" fmla="*/ 356781 h 843657"/>
              <a:gd name="connsiteX62" fmla="*/ 9059198 w 12192000"/>
              <a:gd name="connsiteY62" fmla="*/ 364924 h 843657"/>
              <a:gd name="connsiteX63" fmla="*/ 9178845 w 12192000"/>
              <a:gd name="connsiteY63" fmla="*/ 379331 h 843657"/>
              <a:gd name="connsiteX64" fmla="*/ 9291225 w 12192000"/>
              <a:gd name="connsiteY64" fmla="*/ 384156 h 843657"/>
              <a:gd name="connsiteX65" fmla="*/ 9370554 w 12192000"/>
              <a:gd name="connsiteY65" fmla="*/ 395218 h 843657"/>
              <a:gd name="connsiteX66" fmla="*/ 9413541 w 12192000"/>
              <a:gd name="connsiteY66" fmla="*/ 394032 h 843657"/>
              <a:gd name="connsiteX67" fmla="*/ 9457933 w 12192000"/>
              <a:gd name="connsiteY67" fmla="*/ 395525 h 843657"/>
              <a:gd name="connsiteX68" fmla="*/ 9592718 w 12192000"/>
              <a:gd name="connsiteY68" fmla="*/ 403735 h 843657"/>
              <a:gd name="connsiteX69" fmla="*/ 9668575 w 12192000"/>
              <a:gd name="connsiteY69" fmla="*/ 410688 h 843657"/>
              <a:gd name="connsiteX70" fmla="*/ 9715652 w 12192000"/>
              <a:gd name="connsiteY70" fmla="*/ 411123 h 843657"/>
              <a:gd name="connsiteX71" fmla="*/ 9777853 w 12192000"/>
              <a:gd name="connsiteY71" fmla="*/ 400831 h 843657"/>
              <a:gd name="connsiteX72" fmla="*/ 9851249 w 12192000"/>
              <a:gd name="connsiteY72" fmla="*/ 415333 h 843657"/>
              <a:gd name="connsiteX73" fmla="*/ 9976759 w 12192000"/>
              <a:gd name="connsiteY73" fmla="*/ 429768 h 843657"/>
              <a:gd name="connsiteX74" fmla="*/ 10190155 w 12192000"/>
              <a:gd name="connsiteY74" fmla="*/ 473343 h 843657"/>
              <a:gd name="connsiteX75" fmla="*/ 10283621 w 12192000"/>
              <a:gd name="connsiteY75" fmla="*/ 482672 h 843657"/>
              <a:gd name="connsiteX76" fmla="*/ 10363623 w 12192000"/>
              <a:gd name="connsiteY76" fmla="*/ 479281 h 843657"/>
              <a:gd name="connsiteX77" fmla="*/ 10418680 w 12192000"/>
              <a:gd name="connsiteY77" fmla="*/ 481335 h 843657"/>
              <a:gd name="connsiteX78" fmla="*/ 10476232 w 12192000"/>
              <a:gd name="connsiteY78" fmla="*/ 487929 h 843657"/>
              <a:gd name="connsiteX79" fmla="*/ 10477443 w 12192000"/>
              <a:gd name="connsiteY79" fmla="*/ 488348 h 843657"/>
              <a:gd name="connsiteX80" fmla="*/ 10478546 w 12192000"/>
              <a:gd name="connsiteY80" fmla="*/ 484593 h 843657"/>
              <a:gd name="connsiteX81" fmla="*/ 10522544 w 12192000"/>
              <a:gd name="connsiteY81" fmla="*/ 483599 h 843657"/>
              <a:gd name="connsiteX82" fmla="*/ 10525940 w 12192000"/>
              <a:gd name="connsiteY82" fmla="*/ 488575 h 843657"/>
              <a:gd name="connsiteX83" fmla="*/ 10527978 w 12192000"/>
              <a:gd name="connsiteY83" fmla="*/ 487468 h 843657"/>
              <a:gd name="connsiteX84" fmla="*/ 10551856 w 12192000"/>
              <a:gd name="connsiteY84" fmla="*/ 495400 h 843657"/>
              <a:gd name="connsiteX85" fmla="*/ 10651180 w 12192000"/>
              <a:gd name="connsiteY85" fmla="*/ 481776 h 843657"/>
              <a:gd name="connsiteX86" fmla="*/ 10692407 w 12192000"/>
              <a:gd name="connsiteY86" fmla="*/ 479535 h 843657"/>
              <a:gd name="connsiteX87" fmla="*/ 10805173 w 12192000"/>
              <a:gd name="connsiteY87" fmla="*/ 469286 h 843657"/>
              <a:gd name="connsiteX88" fmla="*/ 10918240 w 12192000"/>
              <a:gd name="connsiteY88" fmla="*/ 455873 h 843657"/>
              <a:gd name="connsiteX89" fmla="*/ 10985893 w 12192000"/>
              <a:gd name="connsiteY89" fmla="*/ 430155 h 843657"/>
              <a:gd name="connsiteX90" fmla="*/ 11078762 w 12192000"/>
              <a:gd name="connsiteY90" fmla="*/ 421051 h 843657"/>
              <a:gd name="connsiteX91" fmla="*/ 11113454 w 12192000"/>
              <a:gd name="connsiteY91" fmla="*/ 390853 h 843657"/>
              <a:gd name="connsiteX92" fmla="*/ 11262187 w 12192000"/>
              <a:gd name="connsiteY92" fmla="*/ 378634 h 843657"/>
              <a:gd name="connsiteX93" fmla="*/ 11357725 w 12192000"/>
              <a:gd name="connsiteY93" fmla="*/ 347628 h 843657"/>
              <a:gd name="connsiteX94" fmla="*/ 11514053 w 12192000"/>
              <a:gd name="connsiteY94" fmla="*/ 323566 h 843657"/>
              <a:gd name="connsiteX95" fmla="*/ 11560799 w 12192000"/>
              <a:gd name="connsiteY95" fmla="*/ 310945 h 843657"/>
              <a:gd name="connsiteX96" fmla="*/ 11555095 w 12192000"/>
              <a:gd name="connsiteY96" fmla="*/ 330247 h 843657"/>
              <a:gd name="connsiteX97" fmla="*/ 11601935 w 12192000"/>
              <a:gd name="connsiteY97" fmla="*/ 336765 h 843657"/>
              <a:gd name="connsiteX98" fmla="*/ 11689326 w 12192000"/>
              <a:gd name="connsiteY98" fmla="*/ 303103 h 843657"/>
              <a:gd name="connsiteX99" fmla="*/ 11889311 w 12192000"/>
              <a:gd name="connsiteY99" fmla="*/ 296043 h 843657"/>
              <a:gd name="connsiteX100" fmla="*/ 11894969 w 12192000"/>
              <a:gd name="connsiteY100" fmla="*/ 296953 h 843657"/>
              <a:gd name="connsiteX101" fmla="*/ 11890989 w 12192000"/>
              <a:gd name="connsiteY101" fmla="*/ 298008 h 843657"/>
              <a:gd name="connsiteX102" fmla="*/ 11895904 w 12192000"/>
              <a:gd name="connsiteY102" fmla="*/ 297102 h 843657"/>
              <a:gd name="connsiteX103" fmla="*/ 11894969 w 12192000"/>
              <a:gd name="connsiteY103" fmla="*/ 296953 h 843657"/>
              <a:gd name="connsiteX104" fmla="*/ 11896981 w 12192000"/>
              <a:gd name="connsiteY104" fmla="*/ 296418 h 843657"/>
              <a:gd name="connsiteX105" fmla="*/ 11931533 w 12192000"/>
              <a:gd name="connsiteY105" fmla="*/ 322577 h 843657"/>
              <a:gd name="connsiteX106" fmla="*/ 11970826 w 12192000"/>
              <a:gd name="connsiteY106" fmla="*/ 284547 h 843657"/>
              <a:gd name="connsiteX107" fmla="*/ 11998411 w 12192000"/>
              <a:gd name="connsiteY107" fmla="*/ 275459 h 843657"/>
              <a:gd name="connsiteX108" fmla="*/ 12070284 w 12192000"/>
              <a:gd name="connsiteY108" fmla="*/ 252823 h 843657"/>
              <a:gd name="connsiteX109" fmla="*/ 12149273 w 12192000"/>
              <a:gd name="connsiteY109" fmla="*/ 283340 h 843657"/>
              <a:gd name="connsiteX110" fmla="*/ 12192000 w 12192000"/>
              <a:gd name="connsiteY110" fmla="*/ 293933 h 843657"/>
              <a:gd name="connsiteX111" fmla="*/ 12192000 w 12192000"/>
              <a:gd name="connsiteY111" fmla="*/ 843657 h 843657"/>
              <a:gd name="connsiteX112" fmla="*/ 0 w 12192000"/>
              <a:gd name="connsiteY112" fmla="*/ 843657 h 843657"/>
              <a:gd name="connsiteX113" fmla="*/ 0 w 12192000"/>
              <a:gd name="connsiteY113" fmla="*/ 517671 h 843657"/>
              <a:gd name="connsiteX114" fmla="*/ 62970 w 12192000"/>
              <a:gd name="connsiteY114" fmla="*/ 497349 h 843657"/>
              <a:gd name="connsiteX115" fmla="*/ 163102 w 12192000"/>
              <a:gd name="connsiteY115" fmla="*/ 486965 h 843657"/>
              <a:gd name="connsiteX116" fmla="*/ 327347 w 12192000"/>
              <a:gd name="connsiteY116" fmla="*/ 474218 h 843657"/>
              <a:gd name="connsiteX117" fmla="*/ 616456 w 12192000"/>
              <a:gd name="connsiteY117" fmla="*/ 448171 h 843657"/>
              <a:gd name="connsiteX118" fmla="*/ 805377 w 12192000"/>
              <a:gd name="connsiteY118" fmla="*/ 441830 h 843657"/>
              <a:gd name="connsiteX119" fmla="*/ 937261 w 12192000"/>
              <a:gd name="connsiteY119" fmla="*/ 436268 h 843657"/>
              <a:gd name="connsiteX120" fmla="*/ 1139080 w 12192000"/>
              <a:gd name="connsiteY120" fmla="*/ 358865 h 843657"/>
              <a:gd name="connsiteX121" fmla="*/ 1319302 w 12192000"/>
              <a:gd name="connsiteY121" fmla="*/ 308917 h 843657"/>
              <a:gd name="connsiteX122" fmla="*/ 1385386 w 12192000"/>
              <a:gd name="connsiteY122" fmla="*/ 296402 h 843657"/>
              <a:gd name="connsiteX123" fmla="*/ 1404278 w 12192000"/>
              <a:gd name="connsiteY123" fmla="*/ 282186 h 843657"/>
              <a:gd name="connsiteX124" fmla="*/ 1431509 w 12192000"/>
              <a:gd name="connsiteY124" fmla="*/ 282637 h 843657"/>
              <a:gd name="connsiteX125" fmla="*/ 1479635 w 12192000"/>
              <a:gd name="connsiteY125" fmla="*/ 281452 h 843657"/>
              <a:gd name="connsiteX126" fmla="*/ 1522846 w 12192000"/>
              <a:gd name="connsiteY126" fmla="*/ 286636 h 843657"/>
              <a:gd name="connsiteX127" fmla="*/ 1744857 w 12192000"/>
              <a:gd name="connsiteY127" fmla="*/ 299498 h 843657"/>
              <a:gd name="connsiteX128" fmla="*/ 1800399 w 12192000"/>
              <a:gd name="connsiteY128" fmla="*/ 286471 h 843657"/>
              <a:gd name="connsiteX129" fmla="*/ 1829679 w 12192000"/>
              <a:gd name="connsiteY129" fmla="*/ 279899 h 843657"/>
              <a:gd name="connsiteX130" fmla="*/ 1848467 w 12192000"/>
              <a:gd name="connsiteY130" fmla="*/ 280085 h 843657"/>
              <a:gd name="connsiteX131" fmla="*/ 1919990 w 12192000"/>
              <a:gd name="connsiteY131" fmla="*/ 280551 h 843657"/>
              <a:gd name="connsiteX132" fmla="*/ 1947318 w 12192000"/>
              <a:gd name="connsiteY132" fmla="*/ 275157 h 843657"/>
              <a:gd name="connsiteX133" fmla="*/ 2052662 w 12192000"/>
              <a:gd name="connsiteY133" fmla="*/ 260377 h 843657"/>
              <a:gd name="connsiteX134" fmla="*/ 2142850 w 12192000"/>
              <a:gd name="connsiteY134" fmla="*/ 253103 h 843657"/>
              <a:gd name="connsiteX135" fmla="*/ 2207849 w 12192000"/>
              <a:gd name="connsiteY135" fmla="*/ 271590 h 843657"/>
              <a:gd name="connsiteX136" fmla="*/ 2213757 w 12192000"/>
              <a:gd name="connsiteY136" fmla="*/ 267429 h 843657"/>
              <a:gd name="connsiteX137" fmla="*/ 2258954 w 12192000"/>
              <a:gd name="connsiteY137" fmla="*/ 268589 h 843657"/>
              <a:gd name="connsiteX138" fmla="*/ 2416183 w 12192000"/>
              <a:gd name="connsiteY138" fmla="*/ 301325 h 843657"/>
              <a:gd name="connsiteX139" fmla="*/ 2504536 w 12192000"/>
              <a:gd name="connsiteY139" fmla="*/ 302799 h 843657"/>
              <a:gd name="connsiteX140" fmla="*/ 2536071 w 12192000"/>
              <a:gd name="connsiteY140" fmla="*/ 298698 h 843657"/>
              <a:gd name="connsiteX141" fmla="*/ 2588893 w 12192000"/>
              <a:gd name="connsiteY141" fmla="*/ 292112 h 843657"/>
              <a:gd name="connsiteX142" fmla="*/ 2628809 w 12192000"/>
              <a:gd name="connsiteY142" fmla="*/ 275805 h 843657"/>
              <a:gd name="connsiteX143" fmla="*/ 2672807 w 12192000"/>
              <a:gd name="connsiteY143" fmla="*/ 274811 h 843657"/>
              <a:gd name="connsiteX144" fmla="*/ 2682466 w 12192000"/>
              <a:gd name="connsiteY144" fmla="*/ 289307 h 843657"/>
              <a:gd name="connsiteX145" fmla="*/ 2801443 w 12192000"/>
              <a:gd name="connsiteY145" fmla="*/ 272988 h 843657"/>
              <a:gd name="connsiteX146" fmla="*/ 2842670 w 12192000"/>
              <a:gd name="connsiteY146" fmla="*/ 270747 h 843657"/>
              <a:gd name="connsiteX147" fmla="*/ 2955436 w 12192000"/>
              <a:gd name="connsiteY147" fmla="*/ 260498 h 843657"/>
              <a:gd name="connsiteX148" fmla="*/ 3068503 w 12192000"/>
              <a:gd name="connsiteY148" fmla="*/ 247085 h 843657"/>
              <a:gd name="connsiteX149" fmla="*/ 3136157 w 12192000"/>
              <a:gd name="connsiteY149" fmla="*/ 221367 h 843657"/>
              <a:gd name="connsiteX150" fmla="*/ 3229025 w 12192000"/>
              <a:gd name="connsiteY150" fmla="*/ 212263 h 843657"/>
              <a:gd name="connsiteX151" fmla="*/ 3263717 w 12192000"/>
              <a:gd name="connsiteY151" fmla="*/ 182064 h 843657"/>
              <a:gd name="connsiteX152" fmla="*/ 3412450 w 12192000"/>
              <a:gd name="connsiteY152" fmla="*/ 169845 h 843657"/>
              <a:gd name="connsiteX153" fmla="*/ 3507988 w 12192000"/>
              <a:gd name="connsiteY153" fmla="*/ 138840 h 843657"/>
              <a:gd name="connsiteX154" fmla="*/ 3664316 w 12192000"/>
              <a:gd name="connsiteY154" fmla="*/ 114777 h 843657"/>
              <a:gd name="connsiteX155" fmla="*/ 3711062 w 12192000"/>
              <a:gd name="connsiteY155" fmla="*/ 102156 h 843657"/>
              <a:gd name="connsiteX156" fmla="*/ 3705359 w 12192000"/>
              <a:gd name="connsiteY156" fmla="*/ 121458 h 843657"/>
              <a:gd name="connsiteX157" fmla="*/ 3752198 w 12192000"/>
              <a:gd name="connsiteY157" fmla="*/ 127977 h 843657"/>
              <a:gd name="connsiteX158" fmla="*/ 3839589 w 12192000"/>
              <a:gd name="connsiteY158" fmla="*/ 94314 h 843657"/>
              <a:gd name="connsiteX159" fmla="*/ 4039575 w 12192000"/>
              <a:gd name="connsiteY159" fmla="*/ 87255 h 843657"/>
              <a:gd name="connsiteX160" fmla="*/ 4045232 w 12192000"/>
              <a:gd name="connsiteY160" fmla="*/ 88164 h 843657"/>
              <a:gd name="connsiteX161" fmla="*/ 4041253 w 12192000"/>
              <a:gd name="connsiteY161" fmla="*/ 89220 h 843657"/>
              <a:gd name="connsiteX162" fmla="*/ 4046168 w 12192000"/>
              <a:gd name="connsiteY162" fmla="*/ 88314 h 843657"/>
              <a:gd name="connsiteX163" fmla="*/ 4045232 w 12192000"/>
              <a:gd name="connsiteY163" fmla="*/ 88164 h 843657"/>
              <a:gd name="connsiteX164" fmla="*/ 4047244 w 12192000"/>
              <a:gd name="connsiteY164" fmla="*/ 87630 h 843657"/>
              <a:gd name="connsiteX165" fmla="*/ 4081797 w 12192000"/>
              <a:gd name="connsiteY165" fmla="*/ 113788 h 843657"/>
              <a:gd name="connsiteX166" fmla="*/ 4121089 w 12192000"/>
              <a:gd name="connsiteY166" fmla="*/ 75758 h 843657"/>
              <a:gd name="connsiteX167" fmla="*/ 4148674 w 12192000"/>
              <a:gd name="connsiteY167" fmla="*/ 66671 h 843657"/>
              <a:gd name="connsiteX168" fmla="*/ 4220548 w 12192000"/>
              <a:gd name="connsiteY168" fmla="*/ 44035 h 843657"/>
              <a:gd name="connsiteX169" fmla="*/ 4354249 w 12192000"/>
              <a:gd name="connsiteY169" fmla="*/ 88116 h 843657"/>
              <a:gd name="connsiteX170" fmla="*/ 4549237 w 12192000"/>
              <a:gd name="connsiteY170" fmla="*/ 79806 h 843657"/>
              <a:gd name="connsiteX171" fmla="*/ 4796679 w 12192000"/>
              <a:gd name="connsiteY171" fmla="*/ 108111 h 843657"/>
              <a:gd name="connsiteX172" fmla="*/ 4928657 w 12192000"/>
              <a:gd name="connsiteY172" fmla="*/ 111604 h 843657"/>
              <a:gd name="connsiteX173" fmla="*/ 5136768 w 12192000"/>
              <a:gd name="connsiteY173" fmla="*/ 48267 h 843657"/>
              <a:gd name="connsiteX174" fmla="*/ 5320899 w 12192000"/>
              <a:gd name="connsiteY174" fmla="*/ 10821 h 843657"/>
              <a:gd name="connsiteX175" fmla="*/ 5427496 w 12192000"/>
              <a:gd name="connsiteY175" fmla="*/ 48 h 843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12192000" h="843657">
                <a:moveTo>
                  <a:pt x="5427496" y="48"/>
                </a:moveTo>
                <a:cubicBezTo>
                  <a:pt x="5539522" y="-1167"/>
                  <a:pt x="5660629" y="21238"/>
                  <a:pt x="5725893" y="21789"/>
                </a:cubicBezTo>
                <a:cubicBezTo>
                  <a:pt x="5728883" y="21092"/>
                  <a:pt x="5807017" y="20526"/>
                  <a:pt x="5843016" y="15229"/>
                </a:cubicBezTo>
                <a:lnTo>
                  <a:pt x="5846849" y="32983"/>
                </a:lnTo>
                <a:lnTo>
                  <a:pt x="5899818" y="25502"/>
                </a:lnTo>
                <a:cubicBezTo>
                  <a:pt x="5978576" y="29224"/>
                  <a:pt x="5979762" y="33846"/>
                  <a:pt x="6034990" y="39501"/>
                </a:cubicBezTo>
                <a:cubicBezTo>
                  <a:pt x="6090217" y="45155"/>
                  <a:pt x="6180985" y="52604"/>
                  <a:pt x="6231181" y="59432"/>
                </a:cubicBezTo>
                <a:cubicBezTo>
                  <a:pt x="6281376" y="66260"/>
                  <a:pt x="6255083" y="72671"/>
                  <a:pt x="6336161" y="80469"/>
                </a:cubicBezTo>
                <a:cubicBezTo>
                  <a:pt x="6367899" y="78809"/>
                  <a:pt x="6388398" y="79505"/>
                  <a:pt x="6424286" y="80202"/>
                </a:cubicBezTo>
                <a:lnTo>
                  <a:pt x="6498206" y="88921"/>
                </a:lnTo>
                <a:cubicBezTo>
                  <a:pt x="6511924" y="88197"/>
                  <a:pt x="6519540" y="89722"/>
                  <a:pt x="6524438" y="92235"/>
                </a:cubicBezTo>
                <a:lnTo>
                  <a:pt x="6528543" y="96055"/>
                </a:lnTo>
                <a:lnTo>
                  <a:pt x="6550787" y="79748"/>
                </a:lnTo>
                <a:lnTo>
                  <a:pt x="6638443" y="117301"/>
                </a:lnTo>
                <a:lnTo>
                  <a:pt x="6639771" y="116273"/>
                </a:lnTo>
                <a:cubicBezTo>
                  <a:pt x="6661612" y="112323"/>
                  <a:pt x="6702466" y="111534"/>
                  <a:pt x="6733110" y="109431"/>
                </a:cubicBezTo>
                <a:cubicBezTo>
                  <a:pt x="6750270" y="113134"/>
                  <a:pt x="6804803" y="100717"/>
                  <a:pt x="6823638" y="103653"/>
                </a:cubicBezTo>
                <a:lnTo>
                  <a:pt x="6834898" y="105044"/>
                </a:lnTo>
                <a:lnTo>
                  <a:pt x="6835271" y="104811"/>
                </a:lnTo>
                <a:cubicBezTo>
                  <a:pt x="6838034" y="104559"/>
                  <a:pt x="6841861" y="104809"/>
                  <a:pt x="6847445" y="105763"/>
                </a:cubicBezTo>
                <a:lnTo>
                  <a:pt x="6855429" y="107584"/>
                </a:lnTo>
                <a:lnTo>
                  <a:pt x="6923302" y="131290"/>
                </a:lnTo>
                <a:lnTo>
                  <a:pt x="7046891" y="109264"/>
                </a:lnTo>
                <a:cubicBezTo>
                  <a:pt x="7109198" y="115376"/>
                  <a:pt x="7163425" y="116966"/>
                  <a:pt x="7233811" y="127598"/>
                </a:cubicBezTo>
                <a:cubicBezTo>
                  <a:pt x="7295557" y="125883"/>
                  <a:pt x="7306408" y="101921"/>
                  <a:pt x="7371301" y="118421"/>
                </a:cubicBezTo>
                <a:cubicBezTo>
                  <a:pt x="7428238" y="129077"/>
                  <a:pt x="7510607" y="192508"/>
                  <a:pt x="7574701" y="190435"/>
                </a:cubicBezTo>
                <a:cubicBezTo>
                  <a:pt x="7575517" y="193901"/>
                  <a:pt x="7577730" y="196953"/>
                  <a:pt x="7580910" y="199699"/>
                </a:cubicBezTo>
                <a:lnTo>
                  <a:pt x="7592267" y="206716"/>
                </a:lnTo>
                <a:lnTo>
                  <a:pt x="7594969" y="206552"/>
                </a:lnTo>
                <a:cubicBezTo>
                  <a:pt x="7605059" y="207466"/>
                  <a:pt x="7609760" y="209355"/>
                  <a:pt x="7612066" y="211669"/>
                </a:cubicBezTo>
                <a:lnTo>
                  <a:pt x="7613197" y="214836"/>
                </a:lnTo>
                <a:lnTo>
                  <a:pt x="7624109" y="218987"/>
                </a:lnTo>
                <a:lnTo>
                  <a:pt x="7643393" y="228895"/>
                </a:lnTo>
                <a:lnTo>
                  <a:pt x="7649074" y="229127"/>
                </a:lnTo>
                <a:lnTo>
                  <a:pt x="7681385" y="241546"/>
                </a:lnTo>
                <a:lnTo>
                  <a:pt x="7682814" y="240947"/>
                </a:lnTo>
                <a:cubicBezTo>
                  <a:pt x="7686754" y="239889"/>
                  <a:pt x="7691050" y="239641"/>
                  <a:pt x="7696214" y="241085"/>
                </a:cubicBezTo>
                <a:lnTo>
                  <a:pt x="7819450" y="251097"/>
                </a:lnTo>
                <a:lnTo>
                  <a:pt x="7826804" y="253271"/>
                </a:lnTo>
                <a:lnTo>
                  <a:pt x="7827179" y="253144"/>
                </a:lnTo>
                <a:cubicBezTo>
                  <a:pt x="7829262" y="253251"/>
                  <a:pt x="7831866" y="253829"/>
                  <a:pt x="7835389" y="255095"/>
                </a:cubicBezTo>
                <a:lnTo>
                  <a:pt x="7840212" y="257235"/>
                </a:lnTo>
                <a:lnTo>
                  <a:pt x="7854477" y="261452"/>
                </a:lnTo>
                <a:lnTo>
                  <a:pt x="7925416" y="250871"/>
                </a:lnTo>
                <a:cubicBezTo>
                  <a:pt x="7968549" y="254776"/>
                  <a:pt x="7991532" y="223503"/>
                  <a:pt x="8027820" y="237431"/>
                </a:cubicBezTo>
                <a:cubicBezTo>
                  <a:pt x="8068225" y="241026"/>
                  <a:pt x="8049335" y="250837"/>
                  <a:pt x="8082003" y="258480"/>
                </a:cubicBezTo>
                <a:cubicBezTo>
                  <a:pt x="8118911" y="261016"/>
                  <a:pt x="8227791" y="271465"/>
                  <a:pt x="8258788" y="272192"/>
                </a:cubicBezTo>
                <a:cubicBezTo>
                  <a:pt x="8285356" y="257871"/>
                  <a:pt x="8284528" y="264250"/>
                  <a:pt x="8292894" y="269919"/>
                </a:cubicBezTo>
                <a:lnTo>
                  <a:pt x="8297864" y="268332"/>
                </a:lnTo>
                <a:lnTo>
                  <a:pt x="8304197" y="267834"/>
                </a:lnTo>
                <a:lnTo>
                  <a:pt x="8320276" y="270133"/>
                </a:lnTo>
                <a:lnTo>
                  <a:pt x="8326122" y="271603"/>
                </a:lnTo>
                <a:cubicBezTo>
                  <a:pt x="8330224" y="272389"/>
                  <a:pt x="8333047" y="272623"/>
                  <a:pt x="8335105" y="272466"/>
                </a:cubicBezTo>
                <a:lnTo>
                  <a:pt x="8335390" y="272295"/>
                </a:lnTo>
                <a:lnTo>
                  <a:pt x="8383421" y="274638"/>
                </a:lnTo>
                <a:cubicBezTo>
                  <a:pt x="8398105" y="264966"/>
                  <a:pt x="8442440" y="289516"/>
                  <a:pt x="8443863" y="268710"/>
                </a:cubicBezTo>
                <a:cubicBezTo>
                  <a:pt x="8461029" y="272153"/>
                  <a:pt x="8468950" y="281627"/>
                  <a:pt x="8467401" y="267736"/>
                </a:cubicBezTo>
                <a:cubicBezTo>
                  <a:pt x="8473175" y="268487"/>
                  <a:pt x="8477144" y="267709"/>
                  <a:pt x="8480310" y="266190"/>
                </a:cubicBezTo>
                <a:lnTo>
                  <a:pt x="8481334" y="265430"/>
                </a:lnTo>
                <a:lnTo>
                  <a:pt x="8519400" y="273417"/>
                </a:lnTo>
                <a:lnTo>
                  <a:pt x="8673416" y="324197"/>
                </a:lnTo>
                <a:cubicBezTo>
                  <a:pt x="8745894" y="327976"/>
                  <a:pt x="8849559" y="346603"/>
                  <a:pt x="8915200" y="356781"/>
                </a:cubicBezTo>
                <a:cubicBezTo>
                  <a:pt x="8932755" y="365773"/>
                  <a:pt x="9005876" y="371758"/>
                  <a:pt x="9059198" y="364924"/>
                </a:cubicBezTo>
                <a:lnTo>
                  <a:pt x="9178845" y="379331"/>
                </a:lnTo>
                <a:cubicBezTo>
                  <a:pt x="9219852" y="386336"/>
                  <a:pt x="9250133" y="384055"/>
                  <a:pt x="9291225" y="384156"/>
                </a:cubicBezTo>
                <a:cubicBezTo>
                  <a:pt x="9315636" y="387667"/>
                  <a:pt x="9329719" y="388016"/>
                  <a:pt x="9370554" y="395218"/>
                </a:cubicBezTo>
                <a:cubicBezTo>
                  <a:pt x="9378187" y="394560"/>
                  <a:pt x="9405932" y="395507"/>
                  <a:pt x="9413541" y="394032"/>
                </a:cubicBezTo>
                <a:lnTo>
                  <a:pt x="9457933" y="395525"/>
                </a:lnTo>
                <a:lnTo>
                  <a:pt x="9592718" y="403735"/>
                </a:lnTo>
                <a:cubicBezTo>
                  <a:pt x="9606379" y="409007"/>
                  <a:pt x="9655291" y="415471"/>
                  <a:pt x="9668575" y="410688"/>
                </a:cubicBezTo>
                <a:cubicBezTo>
                  <a:pt x="9679602" y="410798"/>
                  <a:pt x="9706602" y="416975"/>
                  <a:pt x="9715652" y="411123"/>
                </a:cubicBezTo>
                <a:cubicBezTo>
                  <a:pt x="9741103" y="416170"/>
                  <a:pt x="9768395" y="403710"/>
                  <a:pt x="9777853" y="400831"/>
                </a:cubicBezTo>
                <a:cubicBezTo>
                  <a:pt x="9805740" y="393796"/>
                  <a:pt x="9827401" y="416417"/>
                  <a:pt x="9851249" y="415333"/>
                </a:cubicBezTo>
                <a:cubicBezTo>
                  <a:pt x="9890629" y="418769"/>
                  <a:pt x="9948551" y="426335"/>
                  <a:pt x="9976759" y="429768"/>
                </a:cubicBezTo>
                <a:cubicBezTo>
                  <a:pt x="10039303" y="440942"/>
                  <a:pt x="10139010" y="464526"/>
                  <a:pt x="10190155" y="473343"/>
                </a:cubicBezTo>
                <a:cubicBezTo>
                  <a:pt x="10247801" y="482478"/>
                  <a:pt x="10217837" y="456410"/>
                  <a:pt x="10283621" y="482672"/>
                </a:cubicBezTo>
                <a:cubicBezTo>
                  <a:pt x="10314609" y="484053"/>
                  <a:pt x="10340423" y="481075"/>
                  <a:pt x="10363623" y="479281"/>
                </a:cubicBezTo>
                <a:cubicBezTo>
                  <a:pt x="10362575" y="468594"/>
                  <a:pt x="10390200" y="481546"/>
                  <a:pt x="10418680" y="481335"/>
                </a:cubicBezTo>
                <a:cubicBezTo>
                  <a:pt x="10435371" y="482382"/>
                  <a:pt x="10458706" y="485335"/>
                  <a:pt x="10476232" y="487929"/>
                </a:cubicBezTo>
                <a:lnTo>
                  <a:pt x="10477443" y="488348"/>
                </a:lnTo>
                <a:lnTo>
                  <a:pt x="10478546" y="484593"/>
                </a:lnTo>
                <a:cubicBezTo>
                  <a:pt x="10496869" y="473932"/>
                  <a:pt x="10504440" y="492791"/>
                  <a:pt x="10522544" y="483599"/>
                </a:cubicBezTo>
                <a:lnTo>
                  <a:pt x="10525940" y="488575"/>
                </a:lnTo>
                <a:lnTo>
                  <a:pt x="10527978" y="487468"/>
                </a:lnTo>
                <a:lnTo>
                  <a:pt x="10551856" y="495400"/>
                </a:lnTo>
                <a:lnTo>
                  <a:pt x="10651180" y="481776"/>
                </a:lnTo>
                <a:cubicBezTo>
                  <a:pt x="10666635" y="489439"/>
                  <a:pt x="10679569" y="486219"/>
                  <a:pt x="10692407" y="479535"/>
                </a:cubicBezTo>
                <a:cubicBezTo>
                  <a:pt x="10729215" y="482326"/>
                  <a:pt x="10763453" y="472539"/>
                  <a:pt x="10805173" y="469286"/>
                </a:cubicBezTo>
                <a:cubicBezTo>
                  <a:pt x="10849593" y="478609"/>
                  <a:pt x="10873661" y="459268"/>
                  <a:pt x="10918240" y="455873"/>
                </a:cubicBezTo>
                <a:cubicBezTo>
                  <a:pt x="10961126" y="475397"/>
                  <a:pt x="10948597" y="428686"/>
                  <a:pt x="10985893" y="430155"/>
                </a:cubicBezTo>
                <a:cubicBezTo>
                  <a:pt x="11045792" y="447988"/>
                  <a:pt x="10985190" y="414687"/>
                  <a:pt x="11078762" y="421051"/>
                </a:cubicBezTo>
                <a:cubicBezTo>
                  <a:pt x="11083925" y="424015"/>
                  <a:pt x="11114482" y="394913"/>
                  <a:pt x="11113454" y="390853"/>
                </a:cubicBezTo>
                <a:cubicBezTo>
                  <a:pt x="11133947" y="392405"/>
                  <a:pt x="11233066" y="373732"/>
                  <a:pt x="11262187" y="378634"/>
                </a:cubicBezTo>
                <a:cubicBezTo>
                  <a:pt x="11320092" y="367389"/>
                  <a:pt x="11316005" y="350805"/>
                  <a:pt x="11357725" y="347628"/>
                </a:cubicBezTo>
                <a:cubicBezTo>
                  <a:pt x="11394272" y="337523"/>
                  <a:pt x="11451549" y="336224"/>
                  <a:pt x="11514053" y="323566"/>
                </a:cubicBezTo>
                <a:lnTo>
                  <a:pt x="11560799" y="310945"/>
                </a:lnTo>
                <a:lnTo>
                  <a:pt x="11555095" y="330247"/>
                </a:lnTo>
                <a:cubicBezTo>
                  <a:pt x="11570115" y="329566"/>
                  <a:pt x="11599314" y="335563"/>
                  <a:pt x="11601935" y="336765"/>
                </a:cubicBezTo>
                <a:cubicBezTo>
                  <a:pt x="11636102" y="339048"/>
                  <a:pt x="11641430" y="309890"/>
                  <a:pt x="11689326" y="303103"/>
                </a:cubicBezTo>
                <a:cubicBezTo>
                  <a:pt x="11737222" y="296316"/>
                  <a:pt x="11853888" y="301002"/>
                  <a:pt x="11889311" y="296043"/>
                </a:cubicBezTo>
                <a:lnTo>
                  <a:pt x="11894969" y="296953"/>
                </a:lnTo>
                <a:lnTo>
                  <a:pt x="11890989" y="298008"/>
                </a:lnTo>
                <a:cubicBezTo>
                  <a:pt x="11892055" y="297992"/>
                  <a:pt x="11894939" y="297561"/>
                  <a:pt x="11895904" y="297102"/>
                </a:cubicBezTo>
                <a:lnTo>
                  <a:pt x="11894969" y="296953"/>
                </a:lnTo>
                <a:lnTo>
                  <a:pt x="11896981" y="296418"/>
                </a:lnTo>
                <a:cubicBezTo>
                  <a:pt x="11903286" y="295212"/>
                  <a:pt x="11910383" y="325786"/>
                  <a:pt x="11931533" y="322577"/>
                </a:cubicBezTo>
                <a:cubicBezTo>
                  <a:pt x="11942379" y="322584"/>
                  <a:pt x="11958231" y="288015"/>
                  <a:pt x="11970826" y="284547"/>
                </a:cubicBezTo>
                <a:lnTo>
                  <a:pt x="11998411" y="275459"/>
                </a:lnTo>
                <a:cubicBezTo>
                  <a:pt x="12014431" y="274432"/>
                  <a:pt x="12054264" y="253851"/>
                  <a:pt x="12070284" y="252823"/>
                </a:cubicBezTo>
                <a:cubicBezTo>
                  <a:pt x="12101953" y="269774"/>
                  <a:pt x="12127636" y="277970"/>
                  <a:pt x="12149273" y="283340"/>
                </a:cubicBezTo>
                <a:lnTo>
                  <a:pt x="12192000" y="293933"/>
                </a:lnTo>
                <a:lnTo>
                  <a:pt x="12192000" y="843657"/>
                </a:lnTo>
                <a:lnTo>
                  <a:pt x="0" y="843657"/>
                </a:lnTo>
                <a:lnTo>
                  <a:pt x="0" y="517671"/>
                </a:lnTo>
                <a:lnTo>
                  <a:pt x="62970" y="497349"/>
                </a:lnTo>
                <a:cubicBezTo>
                  <a:pt x="96818" y="489349"/>
                  <a:pt x="130274" y="485131"/>
                  <a:pt x="163102" y="486965"/>
                </a:cubicBezTo>
                <a:cubicBezTo>
                  <a:pt x="229273" y="516421"/>
                  <a:pt x="295464" y="465077"/>
                  <a:pt x="327347" y="474218"/>
                </a:cubicBezTo>
                <a:cubicBezTo>
                  <a:pt x="398278" y="461559"/>
                  <a:pt x="524389" y="465494"/>
                  <a:pt x="616456" y="448171"/>
                </a:cubicBezTo>
                <a:cubicBezTo>
                  <a:pt x="689761" y="448930"/>
                  <a:pt x="725233" y="436443"/>
                  <a:pt x="805377" y="441830"/>
                </a:cubicBezTo>
                <a:cubicBezTo>
                  <a:pt x="856514" y="450042"/>
                  <a:pt x="903636" y="447034"/>
                  <a:pt x="937261" y="436268"/>
                </a:cubicBezTo>
                <a:cubicBezTo>
                  <a:pt x="984382" y="427633"/>
                  <a:pt x="1086871" y="383843"/>
                  <a:pt x="1139080" y="358865"/>
                </a:cubicBezTo>
                <a:cubicBezTo>
                  <a:pt x="1171293" y="330806"/>
                  <a:pt x="1269341" y="356187"/>
                  <a:pt x="1319302" y="308917"/>
                </a:cubicBezTo>
                <a:cubicBezTo>
                  <a:pt x="1351293" y="315381"/>
                  <a:pt x="1370639" y="306651"/>
                  <a:pt x="1385386" y="296402"/>
                </a:cubicBezTo>
                <a:lnTo>
                  <a:pt x="1404278" y="282186"/>
                </a:lnTo>
                <a:lnTo>
                  <a:pt x="1431509" y="282637"/>
                </a:lnTo>
                <a:lnTo>
                  <a:pt x="1479635" y="281452"/>
                </a:lnTo>
                <a:lnTo>
                  <a:pt x="1522846" y="286636"/>
                </a:lnTo>
                <a:cubicBezTo>
                  <a:pt x="1607746" y="295741"/>
                  <a:pt x="1658262" y="297408"/>
                  <a:pt x="1744857" y="299498"/>
                </a:cubicBezTo>
                <a:cubicBezTo>
                  <a:pt x="1746802" y="298898"/>
                  <a:pt x="1772794" y="292779"/>
                  <a:pt x="1800399" y="286471"/>
                </a:cubicBezTo>
                <a:lnTo>
                  <a:pt x="1829679" y="279899"/>
                </a:lnTo>
                <a:lnTo>
                  <a:pt x="1848467" y="280085"/>
                </a:lnTo>
                <a:cubicBezTo>
                  <a:pt x="1862541" y="284929"/>
                  <a:pt x="1909246" y="287572"/>
                  <a:pt x="1919990" y="280551"/>
                </a:cubicBezTo>
                <a:cubicBezTo>
                  <a:pt x="1930120" y="279552"/>
                  <a:pt x="1940770" y="283009"/>
                  <a:pt x="1947318" y="275157"/>
                </a:cubicBezTo>
                <a:cubicBezTo>
                  <a:pt x="1969430" y="271795"/>
                  <a:pt x="2020074" y="264052"/>
                  <a:pt x="2052662" y="260377"/>
                </a:cubicBezTo>
                <a:cubicBezTo>
                  <a:pt x="2069011" y="271949"/>
                  <a:pt x="2098031" y="252728"/>
                  <a:pt x="2142850" y="253103"/>
                </a:cubicBezTo>
                <a:cubicBezTo>
                  <a:pt x="2160684" y="266415"/>
                  <a:pt x="2173071" y="253191"/>
                  <a:pt x="2207849" y="271590"/>
                </a:cubicBezTo>
                <a:cubicBezTo>
                  <a:pt x="2209481" y="270048"/>
                  <a:pt x="2211471" y="268648"/>
                  <a:pt x="2213757" y="267429"/>
                </a:cubicBezTo>
                <a:cubicBezTo>
                  <a:pt x="2227043" y="260354"/>
                  <a:pt x="2247279" y="260873"/>
                  <a:pt x="2258954" y="268589"/>
                </a:cubicBezTo>
                <a:cubicBezTo>
                  <a:pt x="2314759" y="293598"/>
                  <a:pt x="2367284" y="294725"/>
                  <a:pt x="2416183" y="301325"/>
                </a:cubicBezTo>
                <a:cubicBezTo>
                  <a:pt x="2471682" y="306236"/>
                  <a:pt x="2436502" y="278448"/>
                  <a:pt x="2504536" y="302799"/>
                </a:cubicBezTo>
                <a:cubicBezTo>
                  <a:pt x="2512619" y="293910"/>
                  <a:pt x="2521472" y="293787"/>
                  <a:pt x="2536071" y="298698"/>
                </a:cubicBezTo>
                <a:cubicBezTo>
                  <a:pt x="2563080" y="300400"/>
                  <a:pt x="2562424" y="277303"/>
                  <a:pt x="2588893" y="292112"/>
                </a:cubicBezTo>
                <a:cubicBezTo>
                  <a:pt x="2584764" y="279571"/>
                  <a:pt x="2640519" y="289099"/>
                  <a:pt x="2628809" y="275805"/>
                </a:cubicBezTo>
                <a:cubicBezTo>
                  <a:pt x="2647132" y="265144"/>
                  <a:pt x="2654703" y="284003"/>
                  <a:pt x="2672807" y="274811"/>
                </a:cubicBezTo>
                <a:cubicBezTo>
                  <a:pt x="2692689" y="273207"/>
                  <a:pt x="2660665" y="287642"/>
                  <a:pt x="2682466" y="289307"/>
                </a:cubicBezTo>
                <a:lnTo>
                  <a:pt x="2801443" y="272988"/>
                </a:lnTo>
                <a:cubicBezTo>
                  <a:pt x="2816898" y="280651"/>
                  <a:pt x="2829832" y="277431"/>
                  <a:pt x="2842670" y="270747"/>
                </a:cubicBezTo>
                <a:cubicBezTo>
                  <a:pt x="2879478" y="273538"/>
                  <a:pt x="2913716" y="263751"/>
                  <a:pt x="2955436" y="260498"/>
                </a:cubicBezTo>
                <a:cubicBezTo>
                  <a:pt x="2999857" y="269821"/>
                  <a:pt x="3023924" y="250480"/>
                  <a:pt x="3068503" y="247085"/>
                </a:cubicBezTo>
                <a:cubicBezTo>
                  <a:pt x="3111389" y="266609"/>
                  <a:pt x="3098860" y="219898"/>
                  <a:pt x="3136157" y="221367"/>
                </a:cubicBezTo>
                <a:cubicBezTo>
                  <a:pt x="3196055" y="239200"/>
                  <a:pt x="3135454" y="205899"/>
                  <a:pt x="3229025" y="212263"/>
                </a:cubicBezTo>
                <a:cubicBezTo>
                  <a:pt x="3234188" y="215227"/>
                  <a:pt x="3264745" y="186124"/>
                  <a:pt x="3263717" y="182064"/>
                </a:cubicBezTo>
                <a:cubicBezTo>
                  <a:pt x="3284210" y="183616"/>
                  <a:pt x="3383330" y="164943"/>
                  <a:pt x="3412450" y="169845"/>
                </a:cubicBezTo>
                <a:cubicBezTo>
                  <a:pt x="3470355" y="158600"/>
                  <a:pt x="3466269" y="142016"/>
                  <a:pt x="3507988" y="138840"/>
                </a:cubicBezTo>
                <a:cubicBezTo>
                  <a:pt x="3544535" y="128734"/>
                  <a:pt x="3601812" y="127435"/>
                  <a:pt x="3664316" y="114777"/>
                </a:cubicBezTo>
                <a:lnTo>
                  <a:pt x="3711062" y="102156"/>
                </a:lnTo>
                <a:lnTo>
                  <a:pt x="3705359" y="121458"/>
                </a:lnTo>
                <a:cubicBezTo>
                  <a:pt x="3720379" y="120778"/>
                  <a:pt x="3749577" y="126775"/>
                  <a:pt x="3752198" y="127977"/>
                </a:cubicBezTo>
                <a:cubicBezTo>
                  <a:pt x="3786365" y="130259"/>
                  <a:pt x="3791694" y="101101"/>
                  <a:pt x="3839589" y="94314"/>
                </a:cubicBezTo>
                <a:cubicBezTo>
                  <a:pt x="3887485" y="87527"/>
                  <a:pt x="4004152" y="92214"/>
                  <a:pt x="4039575" y="87255"/>
                </a:cubicBezTo>
                <a:lnTo>
                  <a:pt x="4045232" y="88164"/>
                </a:lnTo>
                <a:lnTo>
                  <a:pt x="4041253" y="89220"/>
                </a:lnTo>
                <a:cubicBezTo>
                  <a:pt x="4042318" y="89204"/>
                  <a:pt x="4045202" y="88772"/>
                  <a:pt x="4046168" y="88314"/>
                </a:cubicBezTo>
                <a:lnTo>
                  <a:pt x="4045232" y="88164"/>
                </a:lnTo>
                <a:lnTo>
                  <a:pt x="4047244" y="87630"/>
                </a:lnTo>
                <a:cubicBezTo>
                  <a:pt x="4053549" y="86424"/>
                  <a:pt x="4060647" y="116997"/>
                  <a:pt x="4081797" y="113788"/>
                </a:cubicBezTo>
                <a:cubicBezTo>
                  <a:pt x="4092642" y="113795"/>
                  <a:pt x="4108495" y="79226"/>
                  <a:pt x="4121089" y="75758"/>
                </a:cubicBezTo>
                <a:lnTo>
                  <a:pt x="4148674" y="66671"/>
                </a:lnTo>
                <a:cubicBezTo>
                  <a:pt x="4164695" y="65643"/>
                  <a:pt x="4204528" y="45062"/>
                  <a:pt x="4220548" y="44035"/>
                </a:cubicBezTo>
                <a:cubicBezTo>
                  <a:pt x="4283885" y="77935"/>
                  <a:pt x="4323280" y="76818"/>
                  <a:pt x="4354249" y="88116"/>
                </a:cubicBezTo>
                <a:cubicBezTo>
                  <a:pt x="4424521" y="97907"/>
                  <a:pt x="4455906" y="90768"/>
                  <a:pt x="4549237" y="79806"/>
                </a:cubicBezTo>
                <a:cubicBezTo>
                  <a:pt x="4622250" y="85587"/>
                  <a:pt x="4717263" y="97250"/>
                  <a:pt x="4796679" y="108111"/>
                </a:cubicBezTo>
                <a:cubicBezTo>
                  <a:pt x="4846927" y="119802"/>
                  <a:pt x="4894173" y="120032"/>
                  <a:pt x="4928657" y="111604"/>
                </a:cubicBezTo>
                <a:cubicBezTo>
                  <a:pt x="4976404" y="106223"/>
                  <a:pt x="5082489" y="69591"/>
                  <a:pt x="5136768" y="48267"/>
                </a:cubicBezTo>
                <a:cubicBezTo>
                  <a:pt x="5171389" y="22501"/>
                  <a:pt x="5266869" y="54523"/>
                  <a:pt x="5320899" y="10821"/>
                </a:cubicBezTo>
                <a:cubicBezTo>
                  <a:pt x="5353820" y="3483"/>
                  <a:pt x="5390152" y="453"/>
                  <a:pt x="5427496" y="48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47B5F2-59DC-4F34-BB5E-94685C35B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CEDA906C-FC55-4C32-94FC-B483E9C6625A}" type="slidenum">
              <a:rPr lang="en-US" sz="1000">
                <a:latin typeface="+mn-lt"/>
              </a:rPr>
              <a:pPr>
                <a:spcAft>
                  <a:spcPts val="600"/>
                </a:spcAft>
              </a:pPr>
              <a:t>20</a:t>
            </a:fld>
            <a:endParaRPr lang="en-US" sz="1000">
              <a:latin typeface="+mn-lt"/>
            </a:endParaRPr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00000000-0008-0000-0000-0000020000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7424993"/>
              </p:ext>
            </p:extLst>
          </p:nvPr>
        </p:nvGraphicFramePr>
        <p:xfrm>
          <a:off x="-1" y="1590820"/>
          <a:ext cx="12191999" cy="45210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077763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AD7229-CCAC-4EA2-A8DE-DFFB8244D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Potential Journals: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2FA6F-181E-4C5F-9453-C8E451DC7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marR="0" indent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Several scientific journals that specialize in mycological and agricultural research have been identified as potential publishing destinations.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600" i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Mycosphere</a:t>
            </a:r>
            <a:endParaRPr lang="en-US" sz="2600" i="1" dirty="0">
              <a:ea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6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Bioresource Technology</a:t>
            </a:r>
            <a:endParaRPr lang="en-US" sz="26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6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Acta </a:t>
            </a:r>
            <a:r>
              <a:rPr lang="en-US" sz="2600" i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Mycologica</a:t>
            </a:r>
            <a:endParaRPr lang="en-US" sz="26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6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LTW – Food Science and Technology</a:t>
            </a:r>
            <a:endParaRPr lang="en-US" sz="26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6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Applied Microbiology &amp; Biotechnology</a:t>
            </a:r>
            <a:endParaRPr lang="en-US" sz="26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6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Compost Science &amp; Utilization</a:t>
            </a:r>
            <a:endParaRPr lang="en-US" sz="2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6DB00F-2A3F-434F-9A92-892DFC772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A906C-FC55-4C32-94FC-B483E9C6625A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6424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700C8E-9287-4AA7-8A00-F49EE89C0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Deliverables: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D58C2-29FC-4CB0-ACE3-C4F5A7CAE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6789"/>
            <a:ext cx="10515600" cy="3590174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Side-by-side comparison of sporocarp production depending on species and substates</a:t>
            </a:r>
          </a:p>
          <a:p>
            <a:pPr>
              <a:spcBef>
                <a:spcPts val="0"/>
              </a:spcBef>
              <a:spcAft>
                <a:spcPts val="800"/>
              </a:spcAft>
            </a:pPr>
            <a:endParaRPr lang="en-US" dirty="0"/>
          </a:p>
          <a:p>
            <a:pPr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Economic analysis for cultivating each species</a:t>
            </a:r>
          </a:p>
          <a:p>
            <a:pPr>
              <a:spcBef>
                <a:spcPts val="0"/>
              </a:spcBef>
              <a:spcAft>
                <a:spcPts val="800"/>
              </a:spcAft>
            </a:pPr>
            <a:endParaRPr lang="en-US" dirty="0"/>
          </a:p>
          <a:p>
            <a:pPr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a typeface="Calibri" panose="020F0502020204030204" pitchFamily="34" charset="0"/>
              </a:rPr>
              <a:t>I</a:t>
            </a:r>
            <a:r>
              <a:rPr lang="en-US" dirty="0">
                <a:effectLst/>
                <a:ea typeface="Calibri" panose="020F0502020204030204" pitchFamily="34" charset="0"/>
              </a:rPr>
              <a:t>nformation needed to determine if </a:t>
            </a:r>
            <a:r>
              <a:rPr lang="en-US" dirty="0">
                <a:ea typeface="Calibri" panose="020F0502020204030204" pitchFamily="34" charset="0"/>
              </a:rPr>
              <a:t>the </a:t>
            </a:r>
            <a:r>
              <a:rPr lang="en-US" dirty="0">
                <a:effectLst/>
                <a:ea typeface="Calibri" panose="020F0502020204030204" pitchFamily="34" charset="0"/>
              </a:rPr>
              <a:t>selected mushroom species can be successfully cultivated in Eastern Washington</a:t>
            </a:r>
          </a:p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954E4F-4F8A-49FB-85A7-BD0CB7236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A906C-FC55-4C32-94FC-B483E9C6625A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187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700C8E-9287-4AA7-8A00-F49EE89C0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Summary: Progress so far</a:t>
            </a: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D58C2-29FC-4CB0-ACE3-C4F5A7CAE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All species collected</a:t>
            </a:r>
          </a:p>
          <a:p>
            <a:endParaRPr lang="en-US" dirty="0"/>
          </a:p>
          <a:p>
            <a:r>
              <a:rPr lang="en-US" dirty="0"/>
              <a:t>Research space</a:t>
            </a:r>
          </a:p>
          <a:p>
            <a:pPr lvl="1"/>
            <a:r>
              <a:rPr lang="en-US" dirty="0"/>
              <a:t>Greenhouse and growth chamber space is being obtained this week. (4/11/22)</a:t>
            </a:r>
          </a:p>
          <a:p>
            <a:pPr lvl="1"/>
            <a:endParaRPr lang="en-US" dirty="0"/>
          </a:p>
          <a:p>
            <a:r>
              <a:rPr lang="en-US" dirty="0"/>
              <a:t>Methods &amp; Materials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Sources for substrates identified and contacted</a:t>
            </a:r>
          </a:p>
          <a:p>
            <a:pPr lvl="1"/>
            <a:r>
              <a:rPr lang="en-US" dirty="0"/>
              <a:t>Some of all substrates have been obtained, waiting until space is available before acquiring more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F82595-ADD4-4575-AE88-2E32AC029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EDA906C-FC55-4C32-94FC-B483E9C6625A}" type="slidenum">
              <a:rPr lang="en-US" smtClean="0"/>
              <a:pPr>
                <a:spcAft>
                  <a:spcPts val="600"/>
                </a:spcAft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6310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700C8E-9287-4AA7-8A00-F49EE89C0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Summary: Ongoing</a:t>
            </a: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D58C2-29FC-4CB0-ACE3-C4F5A7CAE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DNA sequencing of wild samples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Treatment of substrates</a:t>
            </a:r>
          </a:p>
          <a:p>
            <a:pPr lvl="1"/>
            <a:r>
              <a:rPr lang="en-US" dirty="0"/>
              <a:t>Sawdust must be composted before it can be used. </a:t>
            </a:r>
          </a:p>
          <a:p>
            <a:pPr lvl="1"/>
            <a:r>
              <a:rPr lang="en-US" dirty="0"/>
              <a:t>Others must be dried</a:t>
            </a:r>
          </a:p>
          <a:p>
            <a:pPr marL="457200" lvl="1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Generating grain spawn</a:t>
            </a:r>
          </a:p>
          <a:p>
            <a:pPr lvl="1"/>
            <a:r>
              <a:rPr lang="en-US" dirty="0"/>
              <a:t>Should take 2-3 weeks.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D7B432-29AC-4D07-A195-EDC1CDF00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EDA906C-FC55-4C32-94FC-B483E9C6625A}" type="slidenum">
              <a:rPr lang="en-US" smtClean="0"/>
              <a:pPr>
                <a:spcAft>
                  <a:spcPts val="600"/>
                </a:spcAft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189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D45EE4-C4F0-4F72-B1C6-39F596D13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7">
            <a:extLst>
              <a:ext uri="{FF2B5EF4-FFF2-40B4-BE49-F238E27FC236}">
                <a16:creationId xmlns:a16="http://schemas.microsoft.com/office/drawing/2014/main" id="{8C459BAD-4279-4A9D-B0C5-662C5F5ED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3203463" y="-2060461"/>
            <a:ext cx="5649003" cy="10651671"/>
          </a:xfrm>
          <a:custGeom>
            <a:avLst/>
            <a:gdLst>
              <a:gd name="connsiteX0" fmla="*/ 0 w 5649003"/>
              <a:gd name="connsiteY0" fmla="*/ 5325836 h 10651671"/>
              <a:gd name="connsiteX1" fmla="*/ 2824502 w 5649003"/>
              <a:gd name="connsiteY1" fmla="*/ 0 h 10651671"/>
              <a:gd name="connsiteX2" fmla="*/ 5649004 w 5649003"/>
              <a:gd name="connsiteY2" fmla="*/ 5325836 h 10651671"/>
              <a:gd name="connsiteX3" fmla="*/ 2824502 w 5649003"/>
              <a:gd name="connsiteY3" fmla="*/ 10651672 h 10651671"/>
              <a:gd name="connsiteX4" fmla="*/ 0 w 5649003"/>
              <a:gd name="connsiteY4" fmla="*/ 5325836 h 10651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9003" h="10651671" fill="none" extrusionOk="0">
                <a:moveTo>
                  <a:pt x="0" y="5325836"/>
                </a:moveTo>
                <a:cubicBezTo>
                  <a:pt x="186946" y="2320485"/>
                  <a:pt x="1438121" y="-52385"/>
                  <a:pt x="2824502" y="0"/>
                </a:cubicBezTo>
                <a:cubicBezTo>
                  <a:pt x="4703838" y="-43168"/>
                  <a:pt x="5583840" y="2369660"/>
                  <a:pt x="5649004" y="5325836"/>
                </a:cubicBezTo>
                <a:cubicBezTo>
                  <a:pt x="5518761" y="8289338"/>
                  <a:pt x="4285196" y="10894014"/>
                  <a:pt x="2824502" y="10651672"/>
                </a:cubicBezTo>
                <a:cubicBezTo>
                  <a:pt x="1536945" y="11016699"/>
                  <a:pt x="142947" y="8418643"/>
                  <a:pt x="0" y="5325836"/>
                </a:cubicBezTo>
                <a:close/>
              </a:path>
              <a:path w="5649003" h="10651671" stroke="0" extrusionOk="0">
                <a:moveTo>
                  <a:pt x="0" y="5325836"/>
                </a:moveTo>
                <a:cubicBezTo>
                  <a:pt x="-54350" y="2332108"/>
                  <a:pt x="1351726" y="167869"/>
                  <a:pt x="2824502" y="0"/>
                </a:cubicBezTo>
                <a:cubicBezTo>
                  <a:pt x="4182679" y="-143942"/>
                  <a:pt x="5672665" y="2549517"/>
                  <a:pt x="5649004" y="5325836"/>
                </a:cubicBezTo>
                <a:cubicBezTo>
                  <a:pt x="5518596" y="8280244"/>
                  <a:pt x="4081190" y="10622204"/>
                  <a:pt x="2824502" y="10651672"/>
                </a:cubicBezTo>
                <a:cubicBezTo>
                  <a:pt x="1216708" y="10537144"/>
                  <a:pt x="-100850" y="8264979"/>
                  <a:pt x="0" y="5325836"/>
                </a:cubicBezTo>
                <a:close/>
              </a:path>
            </a:pathLst>
          </a:custGeom>
          <a:solidFill>
            <a:schemeClr val="accent2"/>
          </a:solidFill>
          <a:ln w="57150"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63743190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843E2C-1914-4280-9E9E-A55535609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544" y="1911096"/>
            <a:ext cx="8055864" cy="20766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Coursework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C175C4-DCFA-4CFA-BB03-CC81A2C70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7832" y="4353507"/>
            <a:ext cx="5733288" cy="932688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400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0953BC39-9D68-40BE-BF3C-5C4EB782AF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7349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3688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81C031-C1F2-48C6-B838-CAFB4A20D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Program of Study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A4065-A07B-4E62-8792-ADBCBB5BF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List credit requirements. </a:t>
            </a:r>
          </a:p>
          <a:p>
            <a:r>
              <a:rPr lang="en-US" dirty="0"/>
              <a:t>Screenshot of doc.</a:t>
            </a:r>
          </a:p>
          <a:p>
            <a:r>
              <a:rPr lang="en-US" dirty="0"/>
              <a:t>Bring document to sign. </a:t>
            </a:r>
          </a:p>
          <a:p>
            <a:r>
              <a:rPr lang="en-US" dirty="0"/>
              <a:t>List options for courses</a:t>
            </a:r>
          </a:p>
          <a:p>
            <a:pPr lvl="1"/>
            <a:r>
              <a:rPr lang="en-US" dirty="0"/>
              <a:t>525</a:t>
            </a:r>
          </a:p>
          <a:p>
            <a:pPr lvl="1"/>
            <a:r>
              <a:rPr lang="en-US" dirty="0"/>
              <a:t>570</a:t>
            </a:r>
          </a:p>
          <a:p>
            <a:pPr lvl="1"/>
            <a:r>
              <a:rPr lang="en-US" dirty="0"/>
              <a:t>both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F821D9-C02B-47B8-A3E1-E61D59975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EDA906C-FC55-4C32-94FC-B483E9C6625A}" type="slidenum">
              <a:rPr lang="en-US" smtClean="0"/>
              <a:pPr>
                <a:spcAft>
                  <a:spcPts val="600"/>
                </a:spcAft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2244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2D7DA-4A0E-4CF3-A315-CB85823C8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 Requirements: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CC3B9689-EC4E-4C49-8BE6-F6346502A7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8923824"/>
              </p:ext>
            </p:extLst>
          </p:nvPr>
        </p:nvGraphicFramePr>
        <p:xfrm>
          <a:off x="838200" y="1405869"/>
          <a:ext cx="5029940" cy="3063872"/>
        </p:xfrm>
        <a:graphic>
          <a:graphicData uri="http://schemas.openxmlformats.org/drawingml/2006/table">
            <a:tbl>
              <a:tblPr/>
              <a:tblGrid>
                <a:gridCol w="3592813">
                  <a:extLst>
                    <a:ext uri="{9D8B030D-6E8A-4147-A177-3AD203B41FA5}">
                      <a16:colId xmlns:a16="http://schemas.microsoft.com/office/drawing/2014/main" val="3298398524"/>
                    </a:ext>
                  </a:extLst>
                </a:gridCol>
                <a:gridCol w="1437127">
                  <a:extLst>
                    <a:ext uri="{9D8B030D-6E8A-4147-A177-3AD203B41FA5}">
                      <a16:colId xmlns:a16="http://schemas.microsoft.com/office/drawing/2014/main" val="282922738"/>
                    </a:ext>
                  </a:extLst>
                </a:gridCol>
              </a:tblGrid>
              <a:tr h="43769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sng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Degree Credit Requirements: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575019"/>
                  </a:ext>
                </a:extLst>
              </a:tr>
              <a:tr h="43769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Total: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2439569"/>
                  </a:ext>
                </a:extLst>
              </a:tr>
              <a:tr h="43769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Courses:</a:t>
                      </a:r>
                    </a:p>
                  </a:txBody>
                  <a:tcPr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6239608"/>
                  </a:ext>
                </a:extLst>
              </a:tr>
              <a:tr h="43769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500 level or above (min):</a:t>
                      </a:r>
                    </a:p>
                  </a:txBody>
                  <a:tcPr marL="18288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6250031"/>
                  </a:ext>
                </a:extLst>
              </a:tr>
              <a:tr h="43769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400 or less (max):</a:t>
                      </a:r>
                    </a:p>
                  </a:txBody>
                  <a:tcPr marL="18288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6432661"/>
                  </a:ext>
                </a:extLst>
              </a:tr>
              <a:tr h="43769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Research, 700 level:</a:t>
                      </a:r>
                    </a:p>
                  </a:txBody>
                  <a:tcPr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805882"/>
                  </a:ext>
                </a:extLst>
              </a:tr>
              <a:tr h="43769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Credits per Semester: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7712815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2108F4-91CB-4F6D-8B4A-692BE6A8D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A906C-FC55-4C32-94FC-B483E9C6625A}" type="slidenum">
              <a:rPr lang="en-US" smtClean="0"/>
              <a:pPr/>
              <a:t>27</a:t>
            </a:fld>
            <a:endParaRPr lang="en-US" dirty="0"/>
          </a:p>
        </p:txBody>
      </p:sp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49B74127-2037-4E5B-B086-3325555726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6809512"/>
              </p:ext>
            </p:extLst>
          </p:nvPr>
        </p:nvGraphicFramePr>
        <p:xfrm>
          <a:off x="838200" y="4469741"/>
          <a:ext cx="9627989" cy="18919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70" name="Worksheet" r:id="rId3" imgW="5082363" imgH="998157" progId="Excel.Sheet.12">
                  <p:embed/>
                </p:oleObj>
              </mc:Choice>
              <mc:Fallback>
                <p:oleObj name="Worksheet" r:id="rId3" imgW="5082363" imgH="99815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200" y="4469741"/>
                        <a:ext cx="9627989" cy="18919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979063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AD8B98-D212-43F5-B95F-5CFBA2394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Courses to Date: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575A730A-814B-43A7-AA49-D102A9A2C0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8445360"/>
              </p:ext>
            </p:extLst>
          </p:nvPr>
        </p:nvGraphicFramePr>
        <p:xfrm>
          <a:off x="5204505" y="640080"/>
          <a:ext cx="6114201" cy="5550414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961708">
                  <a:extLst>
                    <a:ext uri="{9D8B030D-6E8A-4147-A177-3AD203B41FA5}">
                      <a16:colId xmlns:a16="http://schemas.microsoft.com/office/drawing/2014/main" val="167009195"/>
                    </a:ext>
                  </a:extLst>
                </a:gridCol>
                <a:gridCol w="979075">
                  <a:extLst>
                    <a:ext uri="{9D8B030D-6E8A-4147-A177-3AD203B41FA5}">
                      <a16:colId xmlns:a16="http://schemas.microsoft.com/office/drawing/2014/main" val="4181108330"/>
                    </a:ext>
                  </a:extLst>
                </a:gridCol>
                <a:gridCol w="2074756">
                  <a:extLst>
                    <a:ext uri="{9D8B030D-6E8A-4147-A177-3AD203B41FA5}">
                      <a16:colId xmlns:a16="http://schemas.microsoft.com/office/drawing/2014/main" val="4117876507"/>
                    </a:ext>
                  </a:extLst>
                </a:gridCol>
                <a:gridCol w="825932">
                  <a:extLst>
                    <a:ext uri="{9D8B030D-6E8A-4147-A177-3AD203B41FA5}">
                      <a16:colId xmlns:a16="http://schemas.microsoft.com/office/drawing/2014/main" val="2212565379"/>
                    </a:ext>
                  </a:extLst>
                </a:gridCol>
                <a:gridCol w="1272730">
                  <a:extLst>
                    <a:ext uri="{9D8B030D-6E8A-4147-A177-3AD203B41FA5}">
                      <a16:colId xmlns:a16="http://schemas.microsoft.com/office/drawing/2014/main" val="3032460145"/>
                    </a:ext>
                  </a:extLst>
                </a:gridCol>
              </a:tblGrid>
              <a:tr h="629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Semester</a:t>
                      </a:r>
                      <a:endParaRPr lang="en-US" sz="15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Course Number</a:t>
                      </a:r>
                      <a:endParaRPr lang="en-US" sz="15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Title</a:t>
                      </a:r>
                      <a:endParaRPr lang="en-US" sz="15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Credits</a:t>
                      </a:r>
                      <a:endParaRPr lang="en-US" sz="15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Credits from Research:</a:t>
                      </a:r>
                      <a:endParaRPr lang="en-US" sz="15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ctr"/>
                </a:tc>
                <a:extLst>
                  <a:ext uri="{0D108BD9-81ED-4DB2-BD59-A6C34878D82A}">
                    <a16:rowId xmlns:a16="http://schemas.microsoft.com/office/drawing/2014/main" val="342710366"/>
                  </a:ext>
                </a:extLst>
              </a:tr>
              <a:tr h="40256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Fall 2021</a:t>
                      </a:r>
                      <a:endParaRPr lang="en-US" sz="15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PLP 429</a:t>
                      </a:r>
                      <a:endParaRPr lang="en-US" sz="15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General Plant Pathology</a:t>
                      </a:r>
                      <a:endParaRPr lang="en-US" sz="15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  <a:endParaRPr lang="en-US" sz="15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extLst>
                  <a:ext uri="{0D108BD9-81ED-4DB2-BD59-A6C34878D82A}">
                    <a16:rowId xmlns:a16="http://schemas.microsoft.com/office/drawing/2014/main" val="1185201998"/>
                  </a:ext>
                </a:extLst>
              </a:tr>
              <a:tr h="38741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Fall 2021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PLP 521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General Mycology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extLst>
                  <a:ext uri="{0D108BD9-81ED-4DB2-BD59-A6C34878D82A}">
                    <a16:rowId xmlns:a16="http://schemas.microsoft.com/office/drawing/2014/main" val="3308901952"/>
                  </a:ext>
                </a:extLst>
              </a:tr>
              <a:tr h="629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Fall 2021</a:t>
                      </a:r>
                      <a:endParaRPr lang="en-US" sz="15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PLP 700</a:t>
                      </a:r>
                      <a:endParaRPr lang="en-US" sz="15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Masters Research, Thesis, Exam</a:t>
                      </a:r>
                      <a:endParaRPr lang="en-US" sz="15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1</a:t>
                      </a: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1</a:t>
                      </a:r>
                    </a:p>
                  </a:txBody>
                  <a:tcPr marL="55211" marR="55211" marT="69423" marB="69423" anchor="b"/>
                </a:tc>
                <a:extLst>
                  <a:ext uri="{0D108BD9-81ED-4DB2-BD59-A6C34878D82A}">
                    <a16:rowId xmlns:a16="http://schemas.microsoft.com/office/drawing/2014/main" val="3376367385"/>
                  </a:ext>
                </a:extLst>
              </a:tr>
              <a:tr h="5996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Fall 2021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STAT 511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Stat Methods for Grad Research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4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extLst>
                  <a:ext uri="{0D108BD9-81ED-4DB2-BD59-A6C34878D82A}">
                    <a16:rowId xmlns:a16="http://schemas.microsoft.com/office/drawing/2014/main" val="2076751936"/>
                  </a:ext>
                </a:extLst>
              </a:tr>
              <a:tr h="441975">
                <a:tc>
                  <a:txBody>
                    <a:bodyPr/>
                    <a:lstStyle/>
                    <a:p>
                      <a:pPr algn="l" fontAlgn="b"/>
                      <a:endParaRPr lang="en-US" sz="15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1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extLst>
                  <a:ext uri="{0D108BD9-81ED-4DB2-BD59-A6C34878D82A}">
                    <a16:rowId xmlns:a16="http://schemas.microsoft.com/office/drawing/2014/main" val="2439583321"/>
                  </a:ext>
                </a:extLst>
              </a:tr>
              <a:tr h="5996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Spring 2022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STAT 530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Predictive Models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3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extLst>
                  <a:ext uri="{0D108BD9-81ED-4DB2-BD59-A6C34878D82A}">
                    <a16:rowId xmlns:a16="http://schemas.microsoft.com/office/drawing/2014/main" val="2786604807"/>
                  </a:ext>
                </a:extLst>
              </a:tr>
              <a:tr h="629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Spring 2022</a:t>
                      </a:r>
                      <a:endParaRPr lang="en-US" sz="15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SOIL 514</a:t>
                      </a:r>
                      <a:endParaRPr lang="en-US" sz="15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Environmental Biophysics</a:t>
                      </a:r>
                      <a:endParaRPr lang="en-US" sz="15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2</a:t>
                      </a:r>
                      <a:endParaRPr lang="en-US" sz="15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extLst>
                  <a:ext uri="{0D108BD9-81ED-4DB2-BD59-A6C34878D82A}">
                    <a16:rowId xmlns:a16="http://schemas.microsoft.com/office/drawing/2014/main" val="2180615567"/>
                  </a:ext>
                </a:extLst>
              </a:tr>
              <a:tr h="5996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Spring 2022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PLP 515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Department Seminar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1</a:t>
                      </a:r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extLst>
                  <a:ext uri="{0D108BD9-81ED-4DB2-BD59-A6C34878D82A}">
                    <a16:rowId xmlns:a16="http://schemas.microsoft.com/office/drawing/2014/main" val="3063036949"/>
                  </a:ext>
                </a:extLst>
              </a:tr>
              <a:tr h="62991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Spring 2022</a:t>
                      </a:r>
                      <a:endParaRPr lang="en-US" sz="15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PLP 700</a:t>
                      </a:r>
                      <a:endParaRPr lang="en-US" sz="15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Masters Research, Thesis, Exam</a:t>
                      </a:r>
                      <a:endParaRPr lang="en-US" sz="15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4</a:t>
                      </a:r>
                      <a:endParaRPr lang="en-US" sz="15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</a:rPr>
                        <a:t>4</a:t>
                      </a:r>
                      <a:endParaRPr lang="en-US" sz="15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55211" marR="55211" marT="69423" marB="69423" anchor="b"/>
                </a:tc>
                <a:extLst>
                  <a:ext uri="{0D108BD9-81ED-4DB2-BD59-A6C34878D82A}">
                    <a16:rowId xmlns:a16="http://schemas.microsoft.com/office/drawing/2014/main" val="32423143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94189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E2913-56E0-48D7-AC53-F4F2F4560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Courses to Date: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0C31B1-CD9A-4FE9-BC12-5E0326EDA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A906C-FC55-4C32-94FC-B483E9C6625A}" type="slidenum">
              <a:rPr lang="en-US" smtClean="0"/>
              <a:pPr/>
              <a:t>29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123D69-4CE9-480E-AB97-7216092F00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044056"/>
              </p:ext>
            </p:extLst>
          </p:nvPr>
        </p:nvGraphicFramePr>
        <p:xfrm>
          <a:off x="838200" y="1690688"/>
          <a:ext cx="10515600" cy="4665664"/>
        </p:xfrm>
        <a:graphic>
          <a:graphicData uri="http://schemas.openxmlformats.org/drawingml/2006/table">
            <a:tbl>
              <a:tblPr/>
              <a:tblGrid>
                <a:gridCol w="1727447">
                  <a:extLst>
                    <a:ext uri="{9D8B030D-6E8A-4147-A177-3AD203B41FA5}">
                      <a16:colId xmlns:a16="http://schemas.microsoft.com/office/drawing/2014/main" val="4180304710"/>
                    </a:ext>
                  </a:extLst>
                </a:gridCol>
                <a:gridCol w="2228295">
                  <a:extLst>
                    <a:ext uri="{9D8B030D-6E8A-4147-A177-3AD203B41FA5}">
                      <a16:colId xmlns:a16="http://schemas.microsoft.com/office/drawing/2014/main" val="3649611539"/>
                    </a:ext>
                  </a:extLst>
                </a:gridCol>
                <a:gridCol w="3573684">
                  <a:extLst>
                    <a:ext uri="{9D8B030D-6E8A-4147-A177-3AD203B41FA5}">
                      <a16:colId xmlns:a16="http://schemas.microsoft.com/office/drawing/2014/main" val="2052486539"/>
                    </a:ext>
                  </a:extLst>
                </a:gridCol>
                <a:gridCol w="1621066">
                  <a:extLst>
                    <a:ext uri="{9D8B030D-6E8A-4147-A177-3AD203B41FA5}">
                      <a16:colId xmlns:a16="http://schemas.microsoft.com/office/drawing/2014/main" val="1280672242"/>
                    </a:ext>
                  </a:extLst>
                </a:gridCol>
                <a:gridCol w="1365108">
                  <a:extLst>
                    <a:ext uri="{9D8B030D-6E8A-4147-A177-3AD203B41FA5}">
                      <a16:colId xmlns:a16="http://schemas.microsoft.com/office/drawing/2014/main" val="4154767437"/>
                    </a:ext>
                  </a:extLst>
                </a:gridCol>
              </a:tblGrid>
              <a:tr h="603212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Semester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Course Number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Title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Course Credits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Credits from Research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7651241"/>
                  </a:ext>
                </a:extLst>
              </a:tr>
              <a:tr h="324996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Fall 2021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PLP 429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General Plant Pathology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015123"/>
                  </a:ext>
                </a:extLst>
              </a:tr>
              <a:tr h="324996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Fall 2021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PLP 521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General Mycology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2970758"/>
                  </a:ext>
                </a:extLst>
              </a:tr>
              <a:tr h="609368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Fall 2021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PLP 700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Masters Research, Thesis, Exam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7421618"/>
                  </a:ext>
                </a:extLst>
              </a:tr>
              <a:tr h="609368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Fall 2021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 511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 Methods for Grad Research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144953"/>
                  </a:ext>
                </a:extLst>
              </a:tr>
              <a:tr h="324996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479897"/>
                  </a:ext>
                </a:extLst>
              </a:tr>
              <a:tr h="324996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Spring 2022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 530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Predictive Models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6716690"/>
                  </a:ext>
                </a:extLst>
              </a:tr>
              <a:tr h="609368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Spring 2022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SOIL 514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Environmental Biophysics (+ lab)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6494437"/>
                  </a:ext>
                </a:extLst>
              </a:tr>
              <a:tr h="324996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Spring 2022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PLP 515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Department Seminar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8395513"/>
                  </a:ext>
                </a:extLst>
              </a:tr>
              <a:tr h="609368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Spring 2022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PLP 700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Masters Research, Thesis, Exam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27263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7794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F70413-4FF8-4F86-93D6-BAFCD1705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Background: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04669-E40D-4214-B7D1-140C60AF65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>
              <a:spcBef>
                <a:spcPts val="0"/>
              </a:spcBef>
              <a:spcAft>
                <a:spcPts val="1000"/>
              </a:spcAft>
            </a:pPr>
            <a:r>
              <a:rPr lang="en-US" dirty="0">
                <a:effectLst/>
                <a:ea typeface="Calibri" panose="020F0502020204030204" pitchFamily="34" charset="0"/>
              </a:rPr>
              <a:t>While it is known which mushroom species </a:t>
            </a:r>
            <a:r>
              <a:rPr lang="en-US" dirty="0">
                <a:ea typeface="Calibri" panose="020F0502020204030204" pitchFamily="34" charset="0"/>
              </a:rPr>
              <a:t>grow best on</a:t>
            </a:r>
            <a:r>
              <a:rPr lang="en-US" dirty="0">
                <a:effectLst/>
                <a:ea typeface="Calibri" panose="020F0502020204030204" pitchFamily="34" charset="0"/>
              </a:rPr>
              <a:t> which substrates in general, there does not seem to be research directly linking this knowledge to fruiting body yields or cultivation techniques.</a:t>
            </a:r>
          </a:p>
          <a:p>
            <a:pPr>
              <a:spcBef>
                <a:spcPts val="0"/>
              </a:spcBef>
              <a:spcAft>
                <a:spcPts val="1000"/>
              </a:spcAft>
            </a:pPr>
            <a:endParaRPr lang="en-US" dirty="0">
              <a:effectLst/>
              <a:ea typeface="Calibri" panose="020F0502020204030204" pitchFamily="34" charset="0"/>
            </a:endParaRPr>
          </a:p>
          <a:p>
            <a:pPr marL="0" indent="0">
              <a:spcBef>
                <a:spcPts val="0"/>
              </a:spcBef>
              <a:spcAft>
                <a:spcPts val="1000"/>
              </a:spcAft>
              <a:buNone/>
            </a:pPr>
            <a:endParaRPr lang="en-US" dirty="0">
              <a:effectLst/>
              <a:ea typeface="Calibri" panose="020F0502020204030204" pitchFamily="34" charset="0"/>
            </a:endParaRPr>
          </a:p>
          <a:p>
            <a:pPr>
              <a:spcBef>
                <a:spcPts val="0"/>
              </a:spcBef>
              <a:spcAft>
                <a:spcPts val="1000"/>
              </a:spcAft>
            </a:pPr>
            <a:r>
              <a:rPr lang="en-US" dirty="0">
                <a:ea typeface="Calibri" panose="020F0502020204030204" pitchFamily="34" charset="0"/>
              </a:rPr>
              <a:t>This knowledge </a:t>
            </a:r>
            <a:r>
              <a:rPr lang="en-US" dirty="0">
                <a:effectLst/>
                <a:ea typeface="Calibri" panose="020F0502020204030204" pitchFamily="34" charset="0"/>
              </a:rPr>
              <a:t>is essential when deciding whether to cultivate mushrooms.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19550B-D254-4332-8818-ED3A01D94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EDA906C-FC55-4C32-94FC-B483E9C6625A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5530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2C904-4749-4E96-BCFC-5AF3BE03E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Courses: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B05EA-53C7-4BA7-BCBA-89248EFA8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A906C-FC55-4C32-94FC-B483E9C6625A}" type="slidenum">
              <a:rPr lang="en-US" smtClean="0"/>
              <a:pPr/>
              <a:t>30</a:t>
            </a:fld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6327903-5F6B-4AAA-A681-26DEBE7C17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0398878"/>
              </p:ext>
            </p:extLst>
          </p:nvPr>
        </p:nvGraphicFramePr>
        <p:xfrm>
          <a:off x="838200" y="1690688"/>
          <a:ext cx="10515600" cy="4564087"/>
        </p:xfrm>
        <a:graphic>
          <a:graphicData uri="http://schemas.openxmlformats.org/drawingml/2006/table">
            <a:tbl>
              <a:tblPr/>
              <a:tblGrid>
                <a:gridCol w="1736324">
                  <a:extLst>
                    <a:ext uri="{9D8B030D-6E8A-4147-A177-3AD203B41FA5}">
                      <a16:colId xmlns:a16="http://schemas.microsoft.com/office/drawing/2014/main" val="3927240771"/>
                    </a:ext>
                  </a:extLst>
                </a:gridCol>
                <a:gridCol w="2228295">
                  <a:extLst>
                    <a:ext uri="{9D8B030D-6E8A-4147-A177-3AD203B41FA5}">
                      <a16:colId xmlns:a16="http://schemas.microsoft.com/office/drawing/2014/main" val="1336509639"/>
                    </a:ext>
                  </a:extLst>
                </a:gridCol>
                <a:gridCol w="3564807">
                  <a:extLst>
                    <a:ext uri="{9D8B030D-6E8A-4147-A177-3AD203B41FA5}">
                      <a16:colId xmlns:a16="http://schemas.microsoft.com/office/drawing/2014/main" val="1191339241"/>
                    </a:ext>
                  </a:extLst>
                </a:gridCol>
                <a:gridCol w="1621066">
                  <a:extLst>
                    <a:ext uri="{9D8B030D-6E8A-4147-A177-3AD203B41FA5}">
                      <a16:colId xmlns:a16="http://schemas.microsoft.com/office/drawing/2014/main" val="3123362371"/>
                    </a:ext>
                  </a:extLst>
                </a:gridCol>
                <a:gridCol w="1365108">
                  <a:extLst>
                    <a:ext uri="{9D8B030D-6E8A-4147-A177-3AD203B41FA5}">
                      <a16:colId xmlns:a16="http://schemas.microsoft.com/office/drawing/2014/main" val="2079062256"/>
                    </a:ext>
                  </a:extLst>
                </a:gridCol>
              </a:tblGrid>
              <a:tr h="607731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Semester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Course Number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Title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Course Credits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Credits from Research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6313679"/>
                  </a:ext>
                </a:extLst>
              </a:tr>
              <a:tr h="709307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Summer 2022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PLP 525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Field Plant Pathology and Mycology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4724500"/>
                  </a:ext>
                </a:extLst>
              </a:tr>
              <a:tr h="362534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2468933"/>
                  </a:ext>
                </a:extLst>
              </a:tr>
              <a:tr h="378297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*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*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*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*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41610"/>
                  </a:ext>
                </a:extLst>
              </a:tr>
              <a:tr h="709307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Fall 2022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PLP 700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Masters Research, Thesis, Exam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*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3448975"/>
                  </a:ext>
                </a:extLst>
              </a:tr>
              <a:tr h="378297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6256648"/>
                  </a:ext>
                </a:extLst>
              </a:tr>
              <a:tr h="709307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Spring 2023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PLP 570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Techniques in Plant Pathology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9153708"/>
                  </a:ext>
                </a:extLst>
              </a:tr>
              <a:tr h="709307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Spring 2023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PLP 700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Masters Research, Thesis, Exam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3083283"/>
                  </a:ext>
                </a:extLst>
              </a:tr>
            </a:tbl>
          </a:graphicData>
        </a:graphic>
      </p:graphicFrame>
      <p:sp>
        <p:nvSpPr>
          <p:cNvPr id="10" name="Oval 9">
            <a:extLst>
              <a:ext uri="{FF2B5EF4-FFF2-40B4-BE49-F238E27FC236}">
                <a16:creationId xmlns:a16="http://schemas.microsoft.com/office/drawing/2014/main" id="{B3076806-B83B-4534-B27F-DD2C3076FCCB}"/>
              </a:ext>
            </a:extLst>
          </p:cNvPr>
          <p:cNvSpPr/>
          <p:nvPr/>
        </p:nvSpPr>
        <p:spPr>
          <a:xfrm>
            <a:off x="656948" y="3169328"/>
            <a:ext cx="10878104" cy="132556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952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0751E-9424-4BF2-BBA0-84277755C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Courses: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12CFBD-F7A7-4D62-AD2E-9BBA41984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A906C-FC55-4C32-94FC-B483E9C6625A}" type="slidenum">
              <a:rPr lang="en-US" smtClean="0"/>
              <a:pPr/>
              <a:t>31</a:t>
            </a:fld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3FB3B4A-1328-4BA0-A974-531CD40D33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4099144"/>
              </p:ext>
            </p:extLst>
          </p:nvPr>
        </p:nvGraphicFramePr>
        <p:xfrm>
          <a:off x="838200" y="1690688"/>
          <a:ext cx="10515600" cy="4528596"/>
        </p:xfrm>
        <a:graphic>
          <a:graphicData uri="http://schemas.openxmlformats.org/drawingml/2006/table">
            <a:tbl>
              <a:tblPr/>
              <a:tblGrid>
                <a:gridCol w="1700814">
                  <a:extLst>
                    <a:ext uri="{9D8B030D-6E8A-4147-A177-3AD203B41FA5}">
                      <a16:colId xmlns:a16="http://schemas.microsoft.com/office/drawing/2014/main" val="1909002990"/>
                    </a:ext>
                  </a:extLst>
                </a:gridCol>
                <a:gridCol w="2237172">
                  <a:extLst>
                    <a:ext uri="{9D8B030D-6E8A-4147-A177-3AD203B41FA5}">
                      <a16:colId xmlns:a16="http://schemas.microsoft.com/office/drawing/2014/main" val="775182905"/>
                    </a:ext>
                  </a:extLst>
                </a:gridCol>
                <a:gridCol w="4714711">
                  <a:extLst>
                    <a:ext uri="{9D8B030D-6E8A-4147-A177-3AD203B41FA5}">
                      <a16:colId xmlns:a16="http://schemas.microsoft.com/office/drawing/2014/main" val="529974674"/>
                    </a:ext>
                  </a:extLst>
                </a:gridCol>
                <a:gridCol w="1862903">
                  <a:extLst>
                    <a:ext uri="{9D8B030D-6E8A-4147-A177-3AD203B41FA5}">
                      <a16:colId xmlns:a16="http://schemas.microsoft.com/office/drawing/2014/main" val="2619113220"/>
                    </a:ext>
                  </a:extLst>
                </a:gridCol>
              </a:tblGrid>
              <a:tr h="333421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Semester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Course Number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Title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Course Credits</a:t>
                      </a:r>
                    </a:p>
                  </a:txBody>
                  <a:tcPr marL="7620" marR="7620" marT="762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065871"/>
                  </a:ext>
                </a:extLst>
              </a:tr>
              <a:tr h="47048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Fall 2022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PLP 503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Advanced Cropping Systems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3108174"/>
                  </a:ext>
                </a:extLst>
              </a:tr>
              <a:tr h="47048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Fall 2022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PLP 514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Phytobacteriology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8213230"/>
                  </a:ext>
                </a:extLst>
              </a:tr>
              <a:tr h="88216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Fall 2022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PLP 570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Techniques in Plant Pathology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825710"/>
                  </a:ext>
                </a:extLst>
              </a:tr>
              <a:tr h="47048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Fall 2022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SOIL 531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Soil Microbiology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820783"/>
                  </a:ext>
                </a:extLst>
              </a:tr>
              <a:tr h="50969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6794735"/>
                  </a:ext>
                </a:extLst>
              </a:tr>
              <a:tr h="88216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Spring 2023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PLP 551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Epidemiology and Mgmt. of Plant Diseases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1484037"/>
                  </a:ext>
                </a:extLst>
              </a:tr>
              <a:tr h="50969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Spring 2023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PLP 512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Topics in Plant Pathology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1,3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86913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61474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700C8E-9287-4AA7-8A00-F49EE89C0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Questions: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D58C2-29FC-4CB0-ACE3-C4F5A7CAE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6789"/>
            <a:ext cx="10515600" cy="3590174"/>
          </a:xfrm>
        </p:spPr>
        <p:txBody>
          <a:bodyPr>
            <a:normAutofit/>
          </a:bodyPr>
          <a:lstStyle/>
          <a:p>
            <a:r>
              <a:rPr lang="en-US" sz="2400" dirty="0"/>
              <a:t>How often should I submit progress reports?</a:t>
            </a:r>
          </a:p>
          <a:p>
            <a:endParaRPr lang="en-US" sz="2400" dirty="0"/>
          </a:p>
          <a:p>
            <a:r>
              <a:rPr lang="en-US" sz="2400" dirty="0"/>
              <a:t>How often should we have meetings?</a:t>
            </a:r>
          </a:p>
          <a:p>
            <a:endParaRPr lang="en-US" sz="2400" dirty="0"/>
          </a:p>
          <a:p>
            <a:r>
              <a:rPr lang="en-US" sz="2400" dirty="0"/>
              <a:t>How will the summer be different academically? 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200" dirty="0"/>
              <a:t>What if I can’t get growth chambers for the whole time?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E6F7D5-0F75-4A53-9B4E-585D47DCB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A906C-FC55-4C32-94FC-B483E9C6625A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661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26B8B-143C-4206-AE79-7E2E0963A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Revised Methods Document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76988-2104-4B2F-8E33-B445FA4682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Send out link in advance.</a:t>
            </a:r>
          </a:p>
          <a:p>
            <a:endParaRPr lang="en-US" dirty="0"/>
          </a:p>
          <a:p>
            <a:r>
              <a:rPr lang="en-US" dirty="0"/>
              <a:t>Links:</a:t>
            </a:r>
          </a:p>
          <a:p>
            <a:pPr lvl="1"/>
            <a:r>
              <a:rPr lang="en-US" dirty="0"/>
              <a:t>Slides</a:t>
            </a:r>
          </a:p>
          <a:p>
            <a:pPr lvl="1"/>
            <a:r>
              <a:rPr lang="en-US" dirty="0"/>
              <a:t>Methods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 repo</a:t>
            </a:r>
          </a:p>
          <a:p>
            <a:pPr lvl="1"/>
            <a:r>
              <a:rPr lang="en-US" dirty="0"/>
              <a:t>Progress reports</a:t>
            </a:r>
          </a:p>
          <a:p>
            <a:pPr lvl="1"/>
            <a:r>
              <a:rPr lang="en-US" dirty="0"/>
              <a:t>Calendar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18E3D7-8E86-4979-8E1C-10D3CF383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A906C-FC55-4C32-94FC-B483E9C6625A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8856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7E2CB-BB31-491E-8E21-A397CE400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Meetings 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C8E99-A121-4C01-BDBC-D75054628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rgbClr val="1D1C1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Lab notebook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rgbClr val="1D1C1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	Collecting isolates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rgbClr val="1D1C1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	Extracting DNA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rgbClr val="1D1C1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Revised "Lab Calendar" document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rgbClr val="1D1C1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	Bring a copy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rgbClr val="1D1C1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List of needed resources and sources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rgbClr val="1D1C1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Strong revision and addition to "Methods" document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rgbClr val="1D1C1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List of deliverables at different time scales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rgbClr val="1D1C1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Classes for rest of school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solidFill>
                  <a:srgbClr val="1D1C1D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Summer courses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CA300-6522-4C16-93AD-2B4CC5146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A906C-FC55-4C32-94FC-B483E9C6625A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5544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5A795-3F75-49B6-9C2E-24494DEF6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23359-E679-4FB4-8BF7-E1B658B59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Buffington, J. (2014). The economic potential of brewer’s spent grain (BSG) as a biomass feedstock. </a:t>
            </a:r>
            <a:r>
              <a:rPr lang="en-US" sz="1800" b="1" i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Advances in Chemical Engineering and Science</a:t>
            </a:r>
            <a:r>
              <a:rPr lang="en-US" sz="1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b="1" i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2014</a:t>
            </a:r>
            <a:r>
              <a:rPr lang="en-US" sz="1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en-US" sz="1800" b="1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“Mushrooms Profile.” (2018</a:t>
            </a:r>
            <a:r>
              <a:rPr lang="en-US" sz="1800" b="1" u="sng" dirty="0">
                <a:solidFill>
                  <a:srgbClr val="0563C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). Agricultural Marketing Resource Center. Retrieved Sept. 24</a:t>
            </a:r>
            <a:r>
              <a:rPr lang="en-US" sz="1800" b="1" u="sng" baseline="30000" dirty="0">
                <a:solidFill>
                  <a:srgbClr val="0563C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</a:t>
            </a:r>
            <a:r>
              <a:rPr lang="en-US" sz="1800" b="1" u="sng" dirty="0">
                <a:solidFill>
                  <a:srgbClr val="0563C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2021. </a:t>
            </a:r>
            <a:r>
              <a:rPr lang="en-US" sz="1800" b="1" u="sng" dirty="0">
                <a:solidFill>
                  <a:srgbClr val="0563C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https://www.agmrc.org/commodities-products/specialty-crops/mushrooms-profile</a:t>
            </a:r>
            <a:r>
              <a:rPr lang="en-US" sz="1800" u="none" strike="noStrike" dirty="0">
                <a:solidFill>
                  <a:srgbClr val="0563C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 </a:t>
            </a:r>
            <a:endParaRPr lang="en-US" sz="1800" u="none" strike="noStrike" dirty="0">
              <a:solidFill>
                <a:srgbClr val="0563C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en-US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Royse, D.J., </a:t>
            </a:r>
            <a:r>
              <a:rPr lang="en-US" sz="1800" b="1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Baars</a:t>
            </a:r>
            <a:r>
              <a:rPr lang="en-US" sz="1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J. and Tan, Q. (2017). Current Overview of Mushroom Production in the World. In Edible and Medicinal Mushrooms (eds C.Z. Diego and A. Pardo-</a:t>
            </a:r>
            <a:r>
              <a:rPr lang="en-US" sz="1800" b="1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Giménez</a:t>
            </a:r>
            <a:r>
              <a:rPr lang="en-US" sz="1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). </a:t>
            </a:r>
            <a:r>
              <a:rPr lang="en-US" sz="1800" b="1" u="sng" dirty="0">
                <a:solidFill>
                  <a:srgbClr val="0563C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https://doi.org/10.1002/9781119149446.ch2</a:t>
            </a:r>
            <a:endParaRPr lang="en-US" sz="1800" b="1" u="sng" dirty="0">
              <a:solidFill>
                <a:srgbClr val="0563C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lang="en-US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indent="-4572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b="1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Zięba</a:t>
            </a:r>
            <a:r>
              <a:rPr lang="en-US" sz="1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P., </a:t>
            </a:r>
            <a:r>
              <a:rPr lang="en-US" sz="1800" b="1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Sękara</a:t>
            </a:r>
            <a:r>
              <a:rPr lang="en-US" sz="1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A., </a:t>
            </a:r>
            <a:r>
              <a:rPr lang="en-US" sz="1800" b="1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Sułkowska-Ziaja</a:t>
            </a:r>
            <a:r>
              <a:rPr lang="en-US" sz="1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K., &amp; </a:t>
            </a:r>
            <a:r>
              <a:rPr lang="en-US" sz="1800" b="1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Muszyńska</a:t>
            </a:r>
            <a:r>
              <a:rPr lang="en-US" sz="1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B. (2020). Culinary and Medicinal Mushrooms: Insight into Growing Technologies. </a:t>
            </a:r>
            <a:r>
              <a:rPr lang="en-US" sz="1800" b="1" i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Acta </a:t>
            </a:r>
            <a:r>
              <a:rPr lang="en-US" sz="1800" b="1" i="1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Mycologica</a:t>
            </a:r>
            <a:r>
              <a:rPr lang="en-US" sz="1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b="1" i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55</a:t>
            </a:r>
            <a:r>
              <a:rPr lang="en-US" sz="1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(2), 1–19.</a:t>
            </a:r>
            <a:endParaRPr lang="en-US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2FA2BA-F25A-4149-9310-81B26D642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A906C-FC55-4C32-94FC-B483E9C6625A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650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C0BDB0-19C4-4E75-8207-A033E4833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Motivation: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2BD9E8-4E03-43C3-B6D6-3A6EA682E8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Optimal cultivation parameters for many edible mushroom species have yet to be rigorously studied.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Redirecting organic waste streams to mushroom substrates is a potential way to repurpose it and increase economic value.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7CD239-B4E3-4786-84CC-C15609FC2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EDA906C-FC55-4C32-94FC-B483E9C6625A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975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1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700C8E-9287-4AA7-8A00-F49EE89C0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Objectives: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D58C2-29FC-4CB0-ACE3-C4F5A7CAE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6789"/>
            <a:ext cx="10515600" cy="3590174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Identify mushroom species x substrate combinations that are well suited for cultivation in the Pacific Northwest</a:t>
            </a:r>
          </a:p>
          <a:p>
            <a:pPr>
              <a:spcBef>
                <a:spcPts val="0"/>
              </a:spcBef>
              <a:spcAft>
                <a:spcPts val="800"/>
              </a:spcAft>
            </a:pPr>
            <a:endParaRPr lang="en-US" dirty="0">
              <a:ea typeface="Calibri" panose="020F0502020204030204" pitchFamily="34" charset="0"/>
            </a:endParaRPr>
          </a:p>
          <a:p>
            <a:pPr>
              <a:spcBef>
                <a:spcPts val="0"/>
              </a:spcBef>
              <a:spcAft>
                <a:spcPts val="800"/>
              </a:spcAft>
            </a:pPr>
            <a:endParaRPr lang="en-US" dirty="0">
              <a:ea typeface="Calibri" panose="020F0502020204030204" pitchFamily="34" charset="0"/>
            </a:endParaRPr>
          </a:p>
          <a:p>
            <a:pPr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a typeface="Calibri" panose="020F0502020204030204" pitchFamily="34" charset="0"/>
              </a:rPr>
              <a:t>Determine economic viability of using the combinations tested</a:t>
            </a:r>
          </a:p>
          <a:p>
            <a:pPr lvl="1"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a typeface="Calibri" panose="020F0502020204030204" pitchFamily="34" charset="0"/>
              </a:rPr>
              <a:t>Input costs, market prices, labor, equipment</a:t>
            </a:r>
          </a:p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endParaRPr lang="en-US" dirty="0"/>
          </a:p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endParaRPr lang="en-US" sz="1700" dirty="0"/>
          </a:p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endParaRPr lang="en-US" sz="1700" dirty="0">
              <a:effectLst/>
              <a:ea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850E3E-1E9C-41F1-AF17-7B961EAF3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EDA906C-FC55-4C32-94FC-B483E9C6625A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581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1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700C8E-9287-4AA7-8A00-F49EE89C0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Two Experiments: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D58C2-29FC-4CB0-ACE3-C4F5A7CAE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6789"/>
            <a:ext cx="10515600" cy="3590174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a typeface="Calibri" panose="020F0502020204030204" pitchFamily="34" charset="0"/>
              </a:rPr>
              <a:t>Sporocarp production:</a:t>
            </a:r>
          </a:p>
          <a:p>
            <a:pPr lvl="1"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a typeface="Calibri" panose="020F0502020204030204" pitchFamily="34" charset="0"/>
              </a:rPr>
              <a:t>Measure as a function of selected species and substrates</a:t>
            </a:r>
          </a:p>
          <a:p>
            <a:pPr lvl="1"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Null Hypothesis: All species generate the same sporocarp biomass in each substrate.</a:t>
            </a:r>
          </a:p>
          <a:p>
            <a:pPr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Gain Spawn:</a:t>
            </a:r>
          </a:p>
          <a:p>
            <a:pPr lvl="1"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Can brewer’s spent grain (BSG) be used to propagate fungal cultures?</a:t>
            </a:r>
          </a:p>
          <a:p>
            <a:pPr lvl="1"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Null Hypothesis: There are no significant difference in mycelium growth rate between cultures grown on BSG and wheat berries. </a:t>
            </a:r>
          </a:p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endParaRPr lang="en-US" sz="1700" dirty="0"/>
          </a:p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endParaRPr lang="en-US" sz="1700" dirty="0">
              <a:effectLst/>
              <a:ea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850E3E-1E9C-41F1-AF17-7B961EAF3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EDA906C-FC55-4C32-94FC-B483E9C6625A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89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1E44B-CEEA-48F6-A2F0-1F09443C2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Species Collected: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FD6569E-F770-409E-98B1-23C1F02DD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CEDA906C-FC55-4C32-94FC-B483E9C6625A}" type="slidenum">
              <a:rPr lang="en-US" smtClean="0">
                <a:latin typeface="+mn-lt"/>
              </a:rPr>
              <a:pPr>
                <a:spcAft>
                  <a:spcPts val="600"/>
                </a:spcAft>
              </a:pPr>
              <a:t>7</a:t>
            </a:fld>
            <a:endParaRPr lang="en-US">
              <a:latin typeface="+mn-lt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8A73DAB-AA9D-41DB-9E61-AB49A39CC3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7070837"/>
              </p:ext>
            </p:extLst>
          </p:nvPr>
        </p:nvGraphicFramePr>
        <p:xfrm>
          <a:off x="1327667" y="1863801"/>
          <a:ext cx="9536666" cy="4440748"/>
        </p:xfrm>
        <a:graphic>
          <a:graphicData uri="http://schemas.openxmlformats.org/drawingml/2006/table">
            <a:tbl>
              <a:tblPr/>
              <a:tblGrid>
                <a:gridCol w="2517862">
                  <a:extLst>
                    <a:ext uri="{9D8B030D-6E8A-4147-A177-3AD203B41FA5}">
                      <a16:colId xmlns:a16="http://schemas.microsoft.com/office/drawing/2014/main" val="1373914738"/>
                    </a:ext>
                  </a:extLst>
                </a:gridCol>
                <a:gridCol w="4014297">
                  <a:extLst>
                    <a:ext uri="{9D8B030D-6E8A-4147-A177-3AD203B41FA5}">
                      <a16:colId xmlns:a16="http://schemas.microsoft.com/office/drawing/2014/main" val="95776719"/>
                    </a:ext>
                  </a:extLst>
                </a:gridCol>
                <a:gridCol w="3004507">
                  <a:extLst>
                    <a:ext uri="{9D8B030D-6E8A-4147-A177-3AD203B41FA5}">
                      <a16:colId xmlns:a16="http://schemas.microsoft.com/office/drawing/2014/main" val="2916852400"/>
                    </a:ext>
                  </a:extLst>
                </a:gridCol>
              </a:tblGrid>
              <a:tr h="352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Species: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5198691"/>
                  </a:ext>
                </a:extLst>
              </a:tr>
              <a:tr h="352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Common Name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Latin Name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Location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235622"/>
                  </a:ext>
                </a:extLst>
              </a:tr>
              <a:tr h="352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Prince Agaricus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Agaricus augustus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Whitman County, WA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1433094"/>
                  </a:ext>
                </a:extLst>
              </a:tr>
              <a:tr h="352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Horse Mushroom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Agaricus arvensis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Whitman County, WA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446135"/>
                  </a:ext>
                </a:extLst>
              </a:tr>
              <a:tr h="352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Shaggy Mane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Coprinus comatus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Whitman County, WA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7940648"/>
                  </a:ext>
                </a:extLst>
              </a:tr>
              <a:tr h="352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Artist's Conk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Ganoderma applanatum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 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5500323"/>
                  </a:ext>
                </a:extLst>
              </a:tr>
              <a:tr h="352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Bear's Head 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Hericium americanum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Bonner County, ID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9075093"/>
                  </a:ext>
                </a:extLst>
              </a:tr>
              <a:tr h="632216"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Oyster Mushroom</a:t>
                      </a:r>
                    </a:p>
                  </a:txBody>
                  <a:tcPr marL="12695" marR="12695" marT="1269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Pleurotus ostreatus</a:t>
                      </a:r>
                    </a:p>
                  </a:txBody>
                  <a:tcPr marL="12695" marR="12695" marT="1269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Hoh Rainforest, Olympic National Park WA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1045965"/>
                  </a:ext>
                </a:extLst>
              </a:tr>
              <a:tr h="352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Winecap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SRUG1 - Stropharia rugoso-annulata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Retailer - Mushroom Mtn. NC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1041821"/>
                  </a:ext>
                </a:extLst>
              </a:tr>
              <a:tr h="352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Shiitake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LEDO2 - Lentinula edodes - Cold Outdoor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Retailer - Mushroom Mtn. NC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947444"/>
                  </a:ext>
                </a:extLst>
              </a:tr>
              <a:tr h="63221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Wood-ear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AAUR1 - Auricularia auricula - Wood Ear - Wild type, SC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Retailer - Mushroom Mtn. NC</a:t>
                      </a:r>
                    </a:p>
                  </a:txBody>
                  <a:tcPr marL="12695" marR="12695" marT="1269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86273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4507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EF61F-B4AA-4A2F-9F70-0C5F61EE6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497" y="679731"/>
            <a:ext cx="3124151" cy="37365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i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Agaricus arvensis</a:t>
            </a:r>
          </a:p>
        </p:txBody>
      </p:sp>
      <p:pic>
        <p:nvPicPr>
          <p:cNvPr id="5" name="Picture 4" descr="A picture containing plate, plastic, dishware, eaten&#10;&#10;Description automatically generated">
            <a:extLst>
              <a:ext uri="{FF2B5EF4-FFF2-40B4-BE49-F238E27FC236}">
                <a16:creationId xmlns:a16="http://schemas.microsoft.com/office/drawing/2014/main" id="{B8431CD2-DB64-4F3D-A332-CEAC93C62B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3" r="-3" b="-3"/>
          <a:stretch/>
        </p:blipFill>
        <p:spPr>
          <a:xfrm rot="5400000">
            <a:off x="3292853" y="1804462"/>
            <a:ext cx="5047735" cy="33832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7B156F-07E8-4253-B83D-02BBEB7003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0" r="4540" b="-3"/>
          <a:stretch/>
        </p:blipFill>
        <p:spPr>
          <a:xfrm>
            <a:off x="7812357" y="972235"/>
            <a:ext cx="3383280" cy="504773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00ECA0-165B-4172-BAEE-3D99FEF27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57411" y="6492240"/>
            <a:ext cx="1045966" cy="3657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CEDA906C-FC55-4C32-94FC-B483E9C6625A}" type="slidenum">
              <a:rPr lang="en-US" smtClean="0">
                <a:latin typeface="+mn-lt"/>
              </a:rPr>
              <a:pPr>
                <a:spcAft>
                  <a:spcPts val="600"/>
                </a:spcAft>
              </a:pPr>
              <a:t>8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7414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B9CE10B-7217-4727-A3A7-5DF664DEB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D7B159-B8BB-472D-9699-DDEE3708E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497" y="679731"/>
            <a:ext cx="3124151" cy="37365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i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Coprinus comatus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416432" y="1"/>
            <a:ext cx="2446384" cy="5777808"/>
            <a:chOff x="329184" y="1"/>
            <a:chExt cx="524256" cy="577780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1084" y="679731"/>
            <a:ext cx="7682293" cy="56628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03914B86-0A56-4D0C-9530-D3E7F407E5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57" r="-3" b="2073"/>
          <a:stretch/>
        </p:blipFill>
        <p:spPr>
          <a:xfrm rot="5400000">
            <a:off x="3292853" y="1804462"/>
            <a:ext cx="5047735" cy="338328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2DF3EE-99ED-4F19-B8BD-A372B9E191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9" r="3991" b="-3"/>
          <a:stretch/>
        </p:blipFill>
        <p:spPr>
          <a:xfrm>
            <a:off x="7812357" y="972235"/>
            <a:ext cx="3383280" cy="504773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FB6211-776F-4291-8334-9423F9434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57411" y="6492240"/>
            <a:ext cx="1045966" cy="3657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CEDA906C-FC55-4C32-94FC-B483E9C6625A}" type="slidenum">
              <a:rPr lang="en-US" smtClean="0">
                <a:latin typeface="+mn-lt"/>
              </a:rPr>
              <a:pPr>
                <a:spcAft>
                  <a:spcPts val="600"/>
                </a:spcAft>
              </a:pPr>
              <a:t>9</a:t>
            </a:fld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5805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9139</TotalTime>
  <Words>1627</Words>
  <Application>Microsoft Office PowerPoint</Application>
  <PresentationFormat>Widescreen</PresentationFormat>
  <Paragraphs>463</Paragraphs>
  <Slides>35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Times New Roman</vt:lpstr>
      <vt:lpstr>Office Theme</vt:lpstr>
      <vt:lpstr>Custom Design</vt:lpstr>
      <vt:lpstr>Worksheet</vt:lpstr>
      <vt:lpstr>Food From Waste: Conversion of Organic Waste Substrates into Gourmet Edible and Medicinal Mushrooms in Washington </vt:lpstr>
      <vt:lpstr>Background:</vt:lpstr>
      <vt:lpstr>Background:</vt:lpstr>
      <vt:lpstr>Motivation:</vt:lpstr>
      <vt:lpstr>Objectives:</vt:lpstr>
      <vt:lpstr>Two Experiments:</vt:lpstr>
      <vt:lpstr>Species Collected:</vt:lpstr>
      <vt:lpstr>Agaricus arvensis</vt:lpstr>
      <vt:lpstr>Coprinus comatus</vt:lpstr>
      <vt:lpstr>Experimental Design:</vt:lpstr>
      <vt:lpstr>Substrate Sources:</vt:lpstr>
      <vt:lpstr>Amount of Substrates: </vt:lpstr>
      <vt:lpstr>Methods and Materials:</vt:lpstr>
      <vt:lpstr>Methods and Materials: Grain Spawn</vt:lpstr>
      <vt:lpstr>Methods and Materials: Sporocarps</vt:lpstr>
      <vt:lpstr>Methods and Materials:</vt:lpstr>
      <vt:lpstr>Greenhouse Growth Chambers</vt:lpstr>
      <vt:lpstr>Outcomes:</vt:lpstr>
      <vt:lpstr>Timeline:</vt:lpstr>
      <vt:lpstr>Growth Schedule</vt:lpstr>
      <vt:lpstr>Potential Journals:</vt:lpstr>
      <vt:lpstr>Deliverables:</vt:lpstr>
      <vt:lpstr>Summary: Progress so far</vt:lpstr>
      <vt:lpstr>Summary: Ongoing</vt:lpstr>
      <vt:lpstr>Coursework</vt:lpstr>
      <vt:lpstr>Program of Study</vt:lpstr>
      <vt:lpstr>Credit Requirements:</vt:lpstr>
      <vt:lpstr>Courses to Date:</vt:lpstr>
      <vt:lpstr>Courses to Date:</vt:lpstr>
      <vt:lpstr>Future Courses:</vt:lpstr>
      <vt:lpstr>Potential Courses:</vt:lpstr>
      <vt:lpstr>Questions:</vt:lpstr>
      <vt:lpstr>Revised Methods Document</vt:lpstr>
      <vt:lpstr>Last Meetings Comments</vt:lpstr>
      <vt:lpstr>Sources: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From Waste: Optimizing Mycoculture in the agriculture Waste Industry</dc:title>
  <dc:creator>Henry Hurt</dc:creator>
  <cp:lastModifiedBy>Henry Hurt</cp:lastModifiedBy>
  <cp:revision>189</cp:revision>
  <dcterms:created xsi:type="dcterms:W3CDTF">2022-01-12T18:58:48Z</dcterms:created>
  <dcterms:modified xsi:type="dcterms:W3CDTF">2022-04-13T12:26:33Z</dcterms:modified>
</cp:coreProperties>
</file>

<file path=docProps/thumbnail.jpeg>
</file>